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90" r:id="rId2"/>
    <p:sldId id="448" r:id="rId3"/>
    <p:sldId id="502" r:id="rId4"/>
    <p:sldId id="499" r:id="rId5"/>
    <p:sldId id="500" r:id="rId6"/>
    <p:sldId id="501" r:id="rId7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BE5702"/>
    <a:srgbClr val="FF0000"/>
    <a:srgbClr val="C24A9A"/>
    <a:srgbClr val="339933"/>
    <a:srgbClr val="C5C6C2"/>
    <a:srgbClr val="D5D5D5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2" autoAdjust="0"/>
    <p:restoredTop sz="94714" autoAdjust="0"/>
  </p:normalViewPr>
  <p:slideViewPr>
    <p:cSldViewPr>
      <p:cViewPr varScale="1">
        <p:scale>
          <a:sx n="45" d="100"/>
          <a:sy n="45" d="100"/>
        </p:scale>
        <p:origin x="-1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70"/>
    </p:cViewPr>
  </p:sorterViewPr>
  <p:notesViewPr>
    <p:cSldViewPr>
      <p:cViewPr varScale="1">
        <p:scale>
          <a:sx n="52" d="100"/>
          <a:sy n="52" d="100"/>
        </p:scale>
        <p:origin x="-2676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253" cy="512140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387" y="0"/>
            <a:ext cx="3076253" cy="512140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r">
              <a:defRPr sz="1200"/>
            </a:lvl1pPr>
          </a:lstStyle>
          <a:p>
            <a:fld id="{3AB49045-D069-4B53-81A1-6EB9084F7005}" type="datetimeFigureOut">
              <a:rPr lang="de-DE" smtClean="0"/>
              <a:pPr/>
              <a:t>02.09.2013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0838"/>
            <a:ext cx="3076253" cy="512139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387" y="9720838"/>
            <a:ext cx="3076253" cy="512139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r">
              <a:defRPr sz="1200"/>
            </a:lvl1pPr>
          </a:lstStyle>
          <a:p>
            <a:fld id="{63BC559B-1E94-4ECE-9D5B-74028BDC26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2"/>
            <a:ext cx="3076364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r">
              <a:defRPr sz="1300"/>
            </a:lvl1pPr>
          </a:lstStyle>
          <a:p>
            <a:fld id="{8AFC56AF-738D-40A6-9F95-A7DCC1C6E722}" type="datetimeFigureOut">
              <a:rPr lang="de-DE" smtClean="0"/>
              <a:pPr/>
              <a:t>02.09.2013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7" tIns="49513" rIns="99027" bIns="4951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9027" tIns="49513" rIns="99027" bIns="49513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6364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8"/>
            <a:ext cx="3076364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r">
              <a:defRPr sz="1300"/>
            </a:lvl1pPr>
          </a:lstStyle>
          <a:p>
            <a:fld id="{EB9CF508-D431-4ED8-A869-74DDCF522A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87743" fontAlgn="base">
              <a:spcBef>
                <a:spcPct val="0"/>
              </a:spcBef>
              <a:spcAft>
                <a:spcPct val="0"/>
              </a:spcAft>
            </a:pPr>
            <a:fld id="{77B8353F-B7C5-4BE0-807C-DC47A5282D22}" type="slidenum">
              <a:rPr lang="de-DE">
                <a:cs typeface="Arial" pitchFamily="34" charset="0"/>
              </a:rPr>
              <a:pPr defTabSz="98774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 dirty="0">
              <a:cs typeface="Arial" pitchFamily="34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87743" fontAlgn="base">
              <a:spcBef>
                <a:spcPct val="0"/>
              </a:spcBef>
              <a:spcAft>
                <a:spcPct val="0"/>
              </a:spcAft>
            </a:pPr>
            <a:fld id="{9C49D647-1358-47E3-B4F4-AFB79FA83222}" type="slidenum">
              <a:rPr lang="de-DE">
                <a:cs typeface="Arial" pitchFamily="34" charset="0"/>
              </a:rPr>
              <a:pPr defTabSz="98774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 dirty="0">
              <a:cs typeface="Arial" pitchFamily="34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4021387" y="9720838"/>
            <a:ext cx="3076253" cy="512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27" tIns="49513" rIns="99027" bIns="49513" anchor="b"/>
          <a:lstStyle/>
          <a:p>
            <a:pPr algn="r" defTabSz="987743"/>
            <a:fld id="{423C84F8-B89B-409B-9C9C-3C51F76A3056}" type="slidenum">
              <a:rPr lang="de-DE" sz="1300">
                <a:latin typeface="Calibri" pitchFamily="34" charset="0"/>
              </a:rPr>
              <a:pPr algn="r" defTabSz="987743"/>
              <a:t>6</a:t>
            </a:fld>
            <a:endParaRPr lang="de-DE" sz="1300" dirty="0">
              <a:latin typeface="Calibri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8CCC9-3DC3-46FC-B370-5AA463047F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672737" y="332656"/>
            <a:ext cx="77724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  <a:latin typeface="Garamond-Book"/>
              </a:rPr>
              <a:t>My Premises</a:t>
            </a:r>
            <a:endParaRPr lang="en-US" b="1" dirty="0" smtClean="0">
              <a:solidFill>
                <a:srgbClr val="000099"/>
              </a:solidFill>
              <a:latin typeface="Garamond-Book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2008" y="1296144"/>
            <a:ext cx="8964488" cy="515719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It was a cardinal mistake to introduce the Euro as widely as it was – but the </a:t>
            </a:r>
            <a:r>
              <a:rPr lang="en-US" dirty="0" smtClean="0"/>
              <a:t>Euro itself </a:t>
            </a:r>
            <a:r>
              <a:rPr lang="en-US" dirty="0" smtClean="0"/>
              <a:t>was </a:t>
            </a:r>
            <a:r>
              <a:rPr lang="en-US" dirty="0" smtClean="0"/>
              <a:t>not.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It is too late to turn back in midstream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The credibility of a monetary union requires that it not be decided over the heads of the people.</a:t>
            </a:r>
          </a:p>
          <a:p>
            <a:pPr>
              <a:defRPr/>
            </a:pPr>
            <a:r>
              <a:rPr lang="en-US" dirty="0" smtClean="0"/>
              <a:t>The long-run future of the Euro relies on a renaissance of the national </a:t>
            </a:r>
            <a:r>
              <a:rPr lang="en-US" b="1" dirty="0" smtClean="0"/>
              <a:t>No-Bailout-Principle  </a:t>
            </a:r>
          </a:p>
          <a:p>
            <a:pPr>
              <a:defRPr/>
            </a:pPr>
            <a:r>
              <a:rPr lang="en-US" dirty="0" smtClean="0"/>
              <a:t>Return from fiscal to monetary dominance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To get </a:t>
            </a:r>
            <a:r>
              <a:rPr lang="en-US" dirty="0" smtClean="0"/>
              <a:t>t</a:t>
            </a:r>
            <a:r>
              <a:rPr lang="en-US" dirty="0" smtClean="0"/>
              <a:t>here, </a:t>
            </a:r>
            <a:r>
              <a:rPr lang="en-US" dirty="0" smtClean="0"/>
              <a:t>the ECB’s hand must be strengthened </a:t>
            </a:r>
            <a:r>
              <a:rPr lang="en-US" b="1" dirty="0" smtClean="0"/>
              <a:t>in the long run</a:t>
            </a:r>
            <a:r>
              <a:rPr lang="en-US" dirty="0" smtClean="0"/>
              <a:t>. How to do this? </a:t>
            </a:r>
          </a:p>
        </p:txBody>
      </p:sp>
      <p:sp>
        <p:nvSpPr>
          <p:cNvPr id="1126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4CAAF-885B-4F55-803E-0E492B653B11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1270" name="Fußzeilenplatzhalt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Fiscal and Monetary Implications of OMT</a:t>
            </a:r>
            <a:endParaRPr lang="de-DE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5876925"/>
            <a:ext cx="863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495872"/>
            <a:ext cx="8640960" cy="4597424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Weighty decisions will or will not be taken in the next 12-24 months, everywhere in Europe.</a:t>
            </a:r>
          </a:p>
          <a:p>
            <a:pPr>
              <a:defRPr/>
            </a:pPr>
            <a:r>
              <a:rPr lang="en-US" dirty="0" smtClean="0"/>
              <a:t>OMT is a </a:t>
            </a:r>
            <a:r>
              <a:rPr lang="en-US" i="1" dirty="0" smtClean="0"/>
              <a:t>side-show</a:t>
            </a:r>
            <a:r>
              <a:rPr lang="en-US" dirty="0" smtClean="0"/>
              <a:t> compared with the LTRO and </a:t>
            </a:r>
            <a:r>
              <a:rPr lang="en-US" dirty="0" smtClean="0"/>
              <a:t>its refinancing </a:t>
            </a:r>
            <a:r>
              <a:rPr lang="en-US" dirty="0" smtClean="0"/>
              <a:t>due in 2015-6</a:t>
            </a:r>
          </a:p>
          <a:p>
            <a:pPr>
              <a:defRPr/>
            </a:pPr>
            <a:r>
              <a:rPr lang="en-US" dirty="0" smtClean="0"/>
              <a:t>Questions of collateral haircuts for rediscounting have not been resolved and are highly political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So are bailouts and bank resolution 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/>
              <a:t>banking </a:t>
            </a:r>
            <a:r>
              <a:rPr lang="en-US" dirty="0" smtClean="0"/>
              <a:t>union raises even more questions involving the </a:t>
            </a:r>
            <a:r>
              <a:rPr lang="en-US" dirty="0" smtClean="0"/>
              <a:t>long-run viability of the ECB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1126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4CAAF-885B-4F55-803E-0E492B653B11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11270" name="Fußzeilenplatzhalt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Fiscal and Monetary Implications of OMT</a:t>
            </a:r>
            <a:endParaRPr lang="de-DE" dirty="0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5876925"/>
            <a:ext cx="863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What will the ECB look like in 2023?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04056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To restore monetary dominance in the long-run the credibility problem must be solved.  </a:t>
            </a:r>
          </a:p>
          <a:p>
            <a:pPr>
              <a:defRPr/>
            </a:pPr>
            <a:r>
              <a:rPr lang="en-US" dirty="0" smtClean="0"/>
              <a:t>It is a question of </a:t>
            </a:r>
            <a:r>
              <a:rPr lang="en-US" i="1" dirty="0" smtClean="0"/>
              <a:t>political economy. </a:t>
            </a:r>
            <a:r>
              <a:rPr lang="en-US" dirty="0" smtClean="0"/>
              <a:t>Who wants </a:t>
            </a:r>
            <a:r>
              <a:rPr lang="en-US" dirty="0" smtClean="0"/>
              <a:t>No-Bailout? </a:t>
            </a:r>
            <a:r>
              <a:rPr lang="en-US" dirty="0" smtClean="0"/>
              <a:t> Is there a coalition for this position? Do </a:t>
            </a:r>
            <a:r>
              <a:rPr lang="en-US" dirty="0" smtClean="0"/>
              <a:t>other countries want fiscal union?</a:t>
            </a:r>
          </a:p>
          <a:p>
            <a:pPr>
              <a:defRPr/>
            </a:pPr>
            <a:r>
              <a:rPr lang="en-US" dirty="0" smtClean="0"/>
              <a:t>The </a:t>
            </a:r>
            <a:r>
              <a:rPr lang="en-US" dirty="0" smtClean="0"/>
              <a:t>ECB’s hand </a:t>
            </a:r>
            <a:r>
              <a:rPr lang="en-US" dirty="0" smtClean="0"/>
              <a:t>must be strengthened vis-à-vis the national governments. </a:t>
            </a:r>
          </a:p>
          <a:p>
            <a:pPr>
              <a:defRPr/>
            </a:pPr>
            <a:r>
              <a:rPr lang="en-US" dirty="0" smtClean="0"/>
              <a:t>How to do this credibly? </a:t>
            </a:r>
          </a:p>
          <a:p>
            <a:pPr>
              <a:defRPr/>
            </a:pPr>
            <a:r>
              <a:rPr lang="en-US" dirty="0" smtClean="0"/>
              <a:t>Eliminate national </a:t>
            </a:r>
            <a:r>
              <a:rPr lang="en-US" dirty="0" smtClean="0"/>
              <a:t>central banks as a lobby for national interests: Redesigning the </a:t>
            </a:r>
            <a:r>
              <a:rPr lang="en-US" dirty="0" smtClean="0"/>
              <a:t>ECB! </a:t>
            </a:r>
            <a:endParaRPr lang="en-US" dirty="0" smtClean="0"/>
          </a:p>
        </p:txBody>
      </p:sp>
      <p:sp>
        <p:nvSpPr>
          <p:cNvPr id="1126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4CAAF-885B-4F55-803E-0E492B653B11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11270" name="Fußzeilenplatzhalt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Fiscal and Monetary Implications of OMT</a:t>
            </a:r>
            <a:endParaRPr lang="de-DE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5876925"/>
            <a:ext cx="863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265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The ECB must be reformed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063" y="576659"/>
            <a:ext cx="7451725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The ECB </a:t>
            </a:r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redrawn</a:t>
            </a:r>
            <a:endParaRPr lang="en-US" sz="4000" b="1" dirty="0" smtClean="0">
              <a:solidFill>
                <a:srgbClr val="000099"/>
              </a:solidFill>
              <a:latin typeface="Garamond-Book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9138"/>
            <a:ext cx="916305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feld 3"/>
          <p:cNvSpPr txBox="1">
            <a:spLocks noChangeArrowheads="1"/>
          </p:cNvSpPr>
          <p:nvPr/>
        </p:nvSpPr>
        <p:spPr bwMode="auto">
          <a:xfrm>
            <a:off x="342900" y="6021388"/>
            <a:ext cx="849788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>
                <a:latin typeface="Calibri" pitchFamily="34" charset="0"/>
              </a:rPr>
              <a:t>Quelle</a:t>
            </a:r>
            <a:r>
              <a:rPr lang="en-US" sz="1400">
                <a:latin typeface="Calibri" pitchFamily="34" charset="0"/>
              </a:rPr>
              <a:t>:  </a:t>
            </a:r>
            <a:r>
              <a:rPr lang="en-US" sz="1400" i="1">
                <a:latin typeface="Calibri" pitchFamily="34" charset="0"/>
              </a:rPr>
              <a:t>Decision of the Reserve Bank Organization Committee Determining The Federal Reserve Districts and the Location of Federal Reserve Banks under Federal Reserve Act approved December 23, 1913</a:t>
            </a:r>
            <a:r>
              <a:rPr lang="en-US" sz="1400">
                <a:latin typeface="Calibri" pitchFamily="34" charset="0"/>
              </a:rPr>
              <a:t> Washington:  Government Printing Office (1914)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30255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The </a:t>
            </a:r>
            <a:r>
              <a:rPr lang="en-US" sz="4000" b="1" dirty="0" smtClean="0">
                <a:solidFill>
                  <a:srgbClr val="000099"/>
                </a:solidFill>
                <a:latin typeface="Garamond-Book" charset="0"/>
                <a:cs typeface="Times New Roman" pitchFamily="18" charset="0"/>
              </a:rPr>
              <a:t>Fed in 1913</a:t>
            </a:r>
            <a:endParaRPr lang="en-US" sz="4000" b="1" dirty="0" smtClean="0">
              <a:solidFill>
                <a:srgbClr val="000099"/>
              </a:solidFill>
              <a:latin typeface="Garamond-Book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feld 3"/>
          <p:cNvSpPr txBox="1">
            <a:spLocks noChangeArrowheads="1"/>
          </p:cNvSpPr>
          <p:nvPr/>
        </p:nvSpPr>
        <p:spPr bwMode="auto">
          <a:xfrm>
            <a:off x="342900" y="6021388"/>
            <a:ext cx="8497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>
                <a:latin typeface="Calibri" pitchFamily="34" charset="0"/>
              </a:rPr>
              <a:t>Quelle</a:t>
            </a:r>
            <a:r>
              <a:rPr lang="en-US" sz="1400">
                <a:latin typeface="Calibri" pitchFamily="34" charset="0"/>
              </a:rPr>
              <a:t>:</a:t>
            </a:r>
          </a:p>
        </p:txBody>
      </p:sp>
      <p:pic>
        <p:nvPicPr>
          <p:cNvPr id="35845" name="Picture 5" descr="399493d30a708583abb5f4f027cfd0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052513"/>
            <a:ext cx="7848600" cy="4764087"/>
          </a:xfrm>
          <a:prstGeom prst="rect">
            <a:avLst/>
          </a:prstGeom>
          <a:noFill/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CCC9-3DC3-46FC-B370-5AA463047F30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Fiscal and Monetary Implications of OMT</a:t>
            </a:r>
            <a:endParaRPr lang="de-DE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30255" y="12576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Garamond-Book" charset="0"/>
                <a:ea typeface="+mj-ea"/>
                <a:cs typeface="Times New Roman" pitchFamily="18" charset="0"/>
              </a:rPr>
              <a:t>The Fed in 2013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Bildschirmpräsentation (4:3)</PresentationFormat>
  <Paragraphs>39</Paragraphs>
  <Slides>6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My Premises</vt:lpstr>
      <vt:lpstr>What will the ECB look like in 2023?</vt:lpstr>
      <vt:lpstr>The ECB must be reformed</vt:lpstr>
      <vt:lpstr>The ECB redrawn</vt:lpstr>
      <vt:lpstr>The Fed in 1913</vt:lpstr>
      <vt:lpstr>Folie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German Employment Miracle in the Great Recession, 2008-2010</dc:title>
  <dc:creator>Prof Burda</dc:creator>
  <cp:lastModifiedBy>Michael Burda</cp:lastModifiedBy>
  <cp:revision>544</cp:revision>
  <dcterms:created xsi:type="dcterms:W3CDTF">2011-02-23T08:45:38Z</dcterms:created>
  <dcterms:modified xsi:type="dcterms:W3CDTF">2013-09-02T13:34:18Z</dcterms:modified>
</cp:coreProperties>
</file>