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486" r:id="rId3"/>
    <p:sldId id="507" r:id="rId4"/>
    <p:sldId id="474" r:id="rId5"/>
    <p:sldId id="485" r:id="rId6"/>
    <p:sldId id="475" r:id="rId7"/>
    <p:sldId id="483" r:id="rId8"/>
    <p:sldId id="484" r:id="rId9"/>
    <p:sldId id="476" r:id="rId10"/>
    <p:sldId id="384" r:id="rId11"/>
    <p:sldId id="477" r:id="rId12"/>
    <p:sldId id="478" r:id="rId13"/>
    <p:sldId id="438" r:id="rId14"/>
    <p:sldId id="479" r:id="rId15"/>
    <p:sldId id="362" r:id="rId16"/>
    <p:sldId id="449" r:id="rId17"/>
    <p:sldId id="450" r:id="rId18"/>
    <p:sldId id="451" r:id="rId19"/>
    <p:sldId id="490" r:id="rId20"/>
    <p:sldId id="493" r:id="rId21"/>
    <p:sldId id="514" r:id="rId22"/>
    <p:sldId id="457" r:id="rId23"/>
    <p:sldId id="458" r:id="rId24"/>
    <p:sldId id="505" r:id="rId25"/>
    <p:sldId id="506" r:id="rId26"/>
    <p:sldId id="487" r:id="rId27"/>
    <p:sldId id="504" r:id="rId28"/>
    <p:sldId id="459" r:id="rId29"/>
    <p:sldId id="460" r:id="rId30"/>
    <p:sldId id="461" r:id="rId31"/>
    <p:sldId id="462" r:id="rId32"/>
    <p:sldId id="463" r:id="rId33"/>
    <p:sldId id="464" r:id="rId34"/>
    <p:sldId id="465" r:id="rId35"/>
    <p:sldId id="512" r:id="rId36"/>
    <p:sldId id="513" r:id="rId37"/>
    <p:sldId id="466" r:id="rId38"/>
    <p:sldId id="494" r:id="rId39"/>
    <p:sldId id="496" r:id="rId40"/>
    <p:sldId id="508" r:id="rId41"/>
    <p:sldId id="509" r:id="rId42"/>
    <p:sldId id="510" r:id="rId43"/>
    <p:sldId id="511" r:id="rId44"/>
    <p:sldId id="488" r:id="rId45"/>
    <p:sldId id="499" r:id="rId46"/>
    <p:sldId id="500" r:id="rId47"/>
    <p:sldId id="30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6DFF"/>
    <a:srgbClr val="FF3DCB"/>
    <a:srgbClr val="E2FFF0"/>
    <a:srgbClr val="C6FEFF"/>
    <a:srgbClr val="DCFFF1"/>
    <a:srgbClr val="C6FFFF"/>
    <a:srgbClr val="A4EAE9"/>
    <a:srgbClr val="46EA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37" autoAdjust="0"/>
    <p:restoredTop sz="94699"/>
  </p:normalViewPr>
  <p:slideViewPr>
    <p:cSldViewPr snapToGrid="0" snapToObjects="1">
      <p:cViewPr varScale="1">
        <p:scale>
          <a:sx n="108" d="100"/>
          <a:sy n="108" d="100"/>
        </p:scale>
        <p:origin x="216" y="1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Histogram of p-values</a:t>
            </a:r>
          </a:p>
        </c:rich>
      </c:tx>
      <c:overlay val="0"/>
    </c:title>
    <c:autoTitleDeleted val="0"/>
    <c:plotArea>
      <c:layout/>
      <c:barChart>
        <c:barDir val="col"/>
        <c:grouping val="clustered"/>
        <c:varyColors val="0"/>
        <c:dLbls>
          <c:showLegendKey val="0"/>
          <c:showVal val="0"/>
          <c:showCatName val="0"/>
          <c:showSerName val="0"/>
          <c:showPercent val="0"/>
          <c:showBubbleSize val="0"/>
        </c:dLbls>
        <c:gapWidth val="150"/>
        <c:axId val="2131990872"/>
        <c:axId val="2127595544"/>
      </c:barChart>
      <c:catAx>
        <c:axId val="2131990872"/>
        <c:scaling>
          <c:orientation val="minMax"/>
        </c:scaling>
        <c:delete val="0"/>
        <c:axPos val="b"/>
        <c:title>
          <c:tx>
            <c:rich>
              <a:bodyPr/>
              <a:lstStyle/>
              <a:p>
                <a:pPr>
                  <a:defRPr/>
                </a:pPr>
                <a:r>
                  <a:rPr lang="en-US"/>
                  <a:t>Observed</a:t>
                </a:r>
                <a:r>
                  <a:rPr lang="en-US" baseline="0"/>
                  <a:t> p-value</a:t>
                </a:r>
                <a:endParaRPr lang="en-US"/>
              </a:p>
            </c:rich>
          </c:tx>
          <c:overlay val="0"/>
        </c:title>
        <c:numFmt formatCode="General" sourceLinked="1"/>
        <c:majorTickMark val="out"/>
        <c:minorTickMark val="none"/>
        <c:tickLblPos val="nextTo"/>
        <c:crossAx val="2127595544"/>
        <c:crosses val="autoZero"/>
        <c:auto val="1"/>
        <c:lblAlgn val="ctr"/>
        <c:lblOffset val="100"/>
        <c:noMultiLvlLbl val="0"/>
      </c:catAx>
      <c:valAx>
        <c:axId val="2127595544"/>
        <c:scaling>
          <c:orientation val="minMax"/>
        </c:scaling>
        <c:delete val="0"/>
        <c:axPos val="l"/>
        <c:title>
          <c:tx>
            <c:rich>
              <a:bodyPr rot="-5400000" vert="horz"/>
              <a:lstStyle/>
              <a:p>
                <a:pPr>
                  <a:defRPr/>
                </a:pPr>
                <a:r>
                  <a:rPr lang="en-US"/>
                  <a:t>Frequency</a:t>
                </a:r>
              </a:p>
            </c:rich>
          </c:tx>
          <c:overlay val="0"/>
        </c:title>
        <c:numFmt formatCode="General" sourceLinked="1"/>
        <c:majorTickMark val="out"/>
        <c:minorTickMark val="none"/>
        <c:tickLblPos val="nextTo"/>
        <c:crossAx val="213199087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BA364A-4F11-424D-BA10-478568A7349F}" type="datetimeFigureOut">
              <a:rPr lang="en-US" smtClean="0"/>
              <a:t>10/24/18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76C4C-F57D-8046-9DC4-DAB45B22CC59}" type="slidenum">
              <a:rPr lang="en-US" smtClean="0"/>
              <a:t>‹#›</a:t>
            </a:fld>
            <a:endParaRPr lang="en-US"/>
          </a:p>
        </p:txBody>
      </p:sp>
    </p:spTree>
    <p:extLst>
      <p:ext uri="{BB962C8B-B14F-4D97-AF65-F5344CB8AC3E}">
        <p14:creationId xmlns:p14="http://schemas.microsoft.com/office/powerpoint/2010/main" val="5074023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76C4C-F57D-8046-9DC4-DAB45B22CC59}" type="slidenum">
              <a:rPr lang="en-US" smtClean="0"/>
              <a:t>6</a:t>
            </a:fld>
            <a:endParaRPr lang="en-US"/>
          </a:p>
        </p:txBody>
      </p:sp>
    </p:spTree>
    <p:extLst>
      <p:ext uri="{BB962C8B-B14F-4D97-AF65-F5344CB8AC3E}">
        <p14:creationId xmlns:p14="http://schemas.microsoft.com/office/powerpoint/2010/main" val="123717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76C4C-F57D-8046-9DC4-DAB45B22CC59}" type="slidenum">
              <a:rPr lang="en-US" smtClean="0"/>
              <a:t>9</a:t>
            </a:fld>
            <a:endParaRPr lang="en-US"/>
          </a:p>
        </p:txBody>
      </p:sp>
    </p:spTree>
    <p:extLst>
      <p:ext uri="{BB962C8B-B14F-4D97-AF65-F5344CB8AC3E}">
        <p14:creationId xmlns:p14="http://schemas.microsoft.com/office/powerpoint/2010/main" val="152036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the randomized studies on sex hormones and economic behavior are small with limited statistical power to detect effects and an increased risk that “significant” findings are false positives (Button et al. 2013) (n=24 in van Honk et al. (2012), n=48 in Zak et al. (2009), n=24 in </a:t>
            </a:r>
            <a:r>
              <a:rPr lang="en-US" sz="1200" kern="1200" dirty="0" err="1">
                <a:solidFill>
                  <a:schemeClr val="tx1"/>
                </a:solidFill>
                <a:effectLst/>
                <a:latin typeface="+mn-lt"/>
                <a:ea typeface="+mn-ea"/>
                <a:cs typeface="+mn-cs"/>
              </a:rPr>
              <a:t>Bos</a:t>
            </a:r>
            <a:r>
              <a:rPr lang="en-US" sz="1200" kern="1200" dirty="0">
                <a:solidFill>
                  <a:schemeClr val="tx1"/>
                </a:solidFill>
                <a:effectLst/>
                <a:latin typeface="+mn-lt"/>
                <a:ea typeface="+mn-ea"/>
                <a:cs typeface="+mn-cs"/>
              </a:rPr>
              <a:t> et al. (2010), n=54 in </a:t>
            </a:r>
            <a:r>
              <a:rPr lang="en-US" sz="1200" kern="1200" dirty="0" err="1">
                <a:solidFill>
                  <a:schemeClr val="tx1"/>
                </a:solidFill>
                <a:effectLst/>
                <a:latin typeface="+mn-lt"/>
                <a:ea typeface="+mn-ea"/>
                <a:cs typeface="+mn-cs"/>
              </a:rPr>
              <a:t>Boksem</a:t>
            </a:r>
            <a:r>
              <a:rPr lang="en-US" sz="1200" kern="1200" dirty="0">
                <a:solidFill>
                  <a:schemeClr val="tx1"/>
                </a:solidFill>
                <a:effectLst/>
                <a:latin typeface="+mn-lt"/>
                <a:ea typeface="+mn-ea"/>
                <a:cs typeface="+mn-cs"/>
              </a:rPr>
              <a:t> et al. (2013)). The literature may also suffer from publication bias </a:t>
            </a:r>
            <a:r>
              <a:rPr lang="en-GB" sz="1200" kern="1200" dirty="0">
                <a:solidFill>
                  <a:schemeClr val="tx1"/>
                </a:solidFill>
                <a:effectLst/>
                <a:latin typeface="+mn-lt"/>
                <a:ea typeface="+mn-ea"/>
                <a:cs typeface="+mn-cs"/>
              </a:rPr>
              <a:t>(Easterbrook et al. 1991; Ioannidis et al. 2014)</a:t>
            </a:r>
            <a:r>
              <a:rPr lang="en-US" sz="1200" kern="1200" dirty="0">
                <a:solidFill>
                  <a:schemeClr val="tx1"/>
                </a:solidFill>
                <a:effectLst/>
                <a:latin typeface="+mn-lt"/>
                <a:ea typeface="+mn-ea"/>
                <a:cs typeface="+mn-cs"/>
              </a:rPr>
              <a:t>, and it cannot be ruled out that some null results have failed to get published. It is interesting to note that the largest randomized study up to the current one (n=200 in </a:t>
            </a:r>
            <a:r>
              <a:rPr lang="en-US" sz="1200" kern="1200" dirty="0" err="1">
                <a:solidFill>
                  <a:schemeClr val="tx1"/>
                </a:solidFill>
                <a:effectLst/>
                <a:latin typeface="+mn-lt"/>
                <a:ea typeface="+mn-ea"/>
                <a:cs typeface="+mn-cs"/>
              </a:rPr>
              <a:t>Zethraeus</a:t>
            </a:r>
            <a:r>
              <a:rPr lang="en-US" sz="1200" kern="1200" dirty="0">
                <a:solidFill>
                  <a:schemeClr val="tx1"/>
                </a:solidFill>
                <a:effectLst/>
                <a:latin typeface="+mn-lt"/>
                <a:ea typeface="+mn-ea"/>
                <a:cs typeface="+mn-cs"/>
              </a:rPr>
              <a:t> et al. (2009)) only found null results.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03D76C4C-F57D-8046-9DC4-DAB45B22CC59}" type="slidenum">
              <a:rPr lang="en-US" smtClean="0"/>
              <a:t>23</a:t>
            </a:fld>
            <a:endParaRPr lang="en-US"/>
          </a:p>
        </p:txBody>
      </p:sp>
    </p:spTree>
    <p:extLst>
      <p:ext uri="{BB962C8B-B14F-4D97-AF65-F5344CB8AC3E}">
        <p14:creationId xmlns:p14="http://schemas.microsoft.com/office/powerpoint/2010/main" val="91928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03D76C4C-F57D-8046-9DC4-DAB45B22CC59}" type="slidenum">
              <a:rPr lang="en-US" smtClean="0"/>
              <a:t>25</a:t>
            </a:fld>
            <a:endParaRPr lang="en-US"/>
          </a:p>
        </p:txBody>
      </p:sp>
    </p:spTree>
    <p:extLst>
      <p:ext uri="{BB962C8B-B14F-4D97-AF65-F5344CB8AC3E}">
        <p14:creationId xmlns:p14="http://schemas.microsoft.com/office/powerpoint/2010/main" val="167364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Contrary to our hypotheses, we found no significant difference between the OC and placebo group for any of the economic preference measures: altruism (mean difference = -4.10, p=0.218, independent samples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test), financial risk taking (mean difference = -2.31, p=0.264, independent samples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test), and willingness to compete (mean difference = -1.03, p=0.850, chi-square test).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03D76C4C-F57D-8046-9DC4-DAB45B22CC59}" type="slidenum">
              <a:rPr lang="en-US" smtClean="0"/>
              <a:t>34</a:t>
            </a:fld>
            <a:endParaRPr lang="en-US"/>
          </a:p>
        </p:txBody>
      </p:sp>
    </p:spTree>
    <p:extLst>
      <p:ext uri="{BB962C8B-B14F-4D97-AF65-F5344CB8AC3E}">
        <p14:creationId xmlns:p14="http://schemas.microsoft.com/office/powerpoint/2010/main" val="36457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Follicular</a:t>
            </a:r>
            <a:r>
              <a:rPr lang="en-US" baseline="0" dirty="0"/>
              <a:t> phase as baseline</a:t>
            </a:r>
            <a:endParaRPr lang="en-US" dirty="0"/>
          </a:p>
        </p:txBody>
      </p:sp>
      <p:sp>
        <p:nvSpPr>
          <p:cNvPr id="4" name="Slide Number Placeholder 3"/>
          <p:cNvSpPr>
            <a:spLocks noGrp="1"/>
          </p:cNvSpPr>
          <p:nvPr>
            <p:ph type="sldNum" sz="quarter" idx="10"/>
          </p:nvPr>
        </p:nvSpPr>
        <p:spPr/>
        <p:txBody>
          <a:bodyPr/>
          <a:lstStyle/>
          <a:p>
            <a:fld id="{03D76C4C-F57D-8046-9DC4-DAB45B22CC59}" type="slidenum">
              <a:rPr lang="en-US" smtClean="0"/>
              <a:t>36</a:t>
            </a:fld>
            <a:endParaRPr lang="en-US"/>
          </a:p>
        </p:txBody>
      </p:sp>
    </p:spTree>
    <p:extLst>
      <p:ext uri="{BB962C8B-B14F-4D97-AF65-F5344CB8AC3E}">
        <p14:creationId xmlns:p14="http://schemas.microsoft.com/office/powerpoint/2010/main" val="2249552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endParaRPr lang="en-US"/>
          </a:p>
        </p:txBody>
      </p:sp>
      <p:sp>
        <p:nvSpPr>
          <p:cNvPr id="4" name="Date Placeholder 3"/>
          <p:cNvSpPr>
            <a:spLocks noGrp="1"/>
          </p:cNvSpPr>
          <p:nvPr>
            <p:ph type="dt" sz="half" idx="10"/>
          </p:nvPr>
        </p:nvSpPr>
        <p:spPr/>
        <p:txBody>
          <a:bodyPr/>
          <a:lstStyle/>
          <a:p>
            <a:fld id="{1B171AF6-1D0E-434C-A32A-8EB55EB3B011}" type="datetimeFigureOut">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1311694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1B171AF6-1D0E-434C-A32A-8EB55EB3B011}" type="datetimeFigureOut">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122592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1B171AF6-1D0E-434C-A32A-8EB55EB3B011}" type="datetimeFigureOut">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39577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1B171AF6-1D0E-434C-A32A-8EB55EB3B011}" type="datetimeFigureOut">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340527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1B171AF6-1D0E-434C-A32A-8EB55EB3B011}" type="datetimeFigureOut">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367310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Date Placeholder 4"/>
          <p:cNvSpPr>
            <a:spLocks noGrp="1"/>
          </p:cNvSpPr>
          <p:nvPr>
            <p:ph type="dt" sz="half" idx="10"/>
          </p:nvPr>
        </p:nvSpPr>
        <p:spPr/>
        <p:txBody>
          <a:bodyPr/>
          <a:lstStyle/>
          <a:p>
            <a:fld id="{1B171AF6-1D0E-434C-A32A-8EB55EB3B011}" type="datetimeFigureOut">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1438577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Date Placeholder 6"/>
          <p:cNvSpPr>
            <a:spLocks noGrp="1"/>
          </p:cNvSpPr>
          <p:nvPr>
            <p:ph type="dt" sz="half" idx="10"/>
          </p:nvPr>
        </p:nvSpPr>
        <p:spPr/>
        <p:txBody>
          <a:bodyPr/>
          <a:lstStyle/>
          <a:p>
            <a:fld id="{1B171AF6-1D0E-434C-A32A-8EB55EB3B011}" type="datetimeFigureOut">
              <a:rPr lang="en-US" smtClean="0"/>
              <a:t>10/24/18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2144290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Date Placeholder 2"/>
          <p:cNvSpPr>
            <a:spLocks noGrp="1"/>
          </p:cNvSpPr>
          <p:nvPr>
            <p:ph type="dt" sz="half" idx="10"/>
          </p:nvPr>
        </p:nvSpPr>
        <p:spPr/>
        <p:txBody>
          <a:bodyPr/>
          <a:lstStyle/>
          <a:p>
            <a:fld id="{1B171AF6-1D0E-434C-A32A-8EB55EB3B011}" type="datetimeFigureOut">
              <a:rPr lang="en-US" smtClean="0"/>
              <a:t>10/24/18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2150356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71AF6-1D0E-434C-A32A-8EB55EB3B011}" type="datetimeFigureOut">
              <a:rPr lang="en-US" smtClean="0"/>
              <a:t>10/24/18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1523712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B171AF6-1D0E-434C-A32A-8EB55EB3B011}" type="datetimeFigureOut">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262456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B171AF6-1D0E-434C-A32A-8EB55EB3B011}" type="datetimeFigureOut">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D7C8E3-A535-BB4C-AB23-3F528FB5E66F}" type="slidenum">
              <a:rPr lang="en-US" smtClean="0"/>
              <a:t>‹#›</a:t>
            </a:fld>
            <a:endParaRPr lang="en-US"/>
          </a:p>
        </p:txBody>
      </p:sp>
    </p:spTree>
    <p:extLst>
      <p:ext uri="{BB962C8B-B14F-4D97-AF65-F5344CB8AC3E}">
        <p14:creationId xmlns:p14="http://schemas.microsoft.com/office/powerpoint/2010/main" val="183495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FF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71AF6-1D0E-434C-A32A-8EB55EB3B011}" type="datetimeFigureOut">
              <a:rPr lang="en-US" smtClean="0"/>
              <a:t>10/24/18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7C8E3-A535-BB4C-AB23-3F528FB5E66F}" type="slidenum">
              <a:rPr lang="en-US" smtClean="0"/>
              <a:t>‹#›</a:t>
            </a:fld>
            <a:endParaRPr lang="en-US"/>
          </a:p>
        </p:txBody>
      </p:sp>
    </p:spTree>
    <p:extLst>
      <p:ext uri="{BB962C8B-B14F-4D97-AF65-F5344CB8AC3E}">
        <p14:creationId xmlns:p14="http://schemas.microsoft.com/office/powerpoint/2010/main" val="425279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085" y="2130425"/>
            <a:ext cx="8746045" cy="1470025"/>
          </a:xfrm>
        </p:spPr>
        <p:txBody>
          <a:bodyPr>
            <a:normAutofit fontScale="90000"/>
          </a:bodyPr>
          <a:lstStyle/>
          <a:p>
            <a:r>
              <a:rPr lang="en-US" b="1" dirty="0"/>
              <a:t>Experiments on gender differences in preferences: </a:t>
            </a:r>
            <a:br>
              <a:rPr lang="en-US" b="1" dirty="0"/>
            </a:br>
            <a:r>
              <a:rPr lang="en-US" b="1" dirty="0"/>
              <a:t>Thinking about power, p-values and effect sizes (focus on risk preferences), </a:t>
            </a:r>
            <a:br>
              <a:rPr lang="en-US" b="1" dirty="0"/>
            </a:br>
            <a:r>
              <a:rPr lang="en-US" b="1" dirty="0"/>
              <a:t>and exploring the role of sex hormones</a:t>
            </a:r>
            <a:endParaRPr lang="en-US" dirty="0"/>
          </a:p>
        </p:txBody>
      </p:sp>
      <p:sp>
        <p:nvSpPr>
          <p:cNvPr id="3" name="Subtitle 2"/>
          <p:cNvSpPr>
            <a:spLocks noGrp="1"/>
          </p:cNvSpPr>
          <p:nvPr>
            <p:ph type="subTitle" idx="1"/>
          </p:nvPr>
        </p:nvSpPr>
        <p:spPr>
          <a:xfrm>
            <a:off x="1371600" y="4555850"/>
            <a:ext cx="6400800" cy="1752600"/>
          </a:xfrm>
        </p:spPr>
        <p:txBody>
          <a:bodyPr>
            <a:normAutofit fontScale="85000" lnSpcReduction="20000"/>
          </a:bodyPr>
          <a:lstStyle/>
          <a:p>
            <a:r>
              <a:rPr lang="en-US" dirty="0">
                <a:solidFill>
                  <a:srgbClr val="7030A0"/>
                </a:solidFill>
              </a:rPr>
              <a:t>Anna Dreber Almenberg</a:t>
            </a:r>
          </a:p>
          <a:p>
            <a:r>
              <a:rPr lang="en-US" dirty="0">
                <a:solidFill>
                  <a:srgbClr val="7030A0"/>
                </a:solidFill>
              </a:rPr>
              <a:t>Stockholm School of Economics</a:t>
            </a:r>
          </a:p>
          <a:p>
            <a:r>
              <a:rPr lang="en-US" dirty="0">
                <a:solidFill>
                  <a:srgbClr val="946DFF"/>
                </a:solidFill>
              </a:rPr>
              <a:t>Gender Economics Workshop Berlin 2018</a:t>
            </a:r>
          </a:p>
          <a:p>
            <a:r>
              <a:rPr lang="en-US" dirty="0">
                <a:solidFill>
                  <a:srgbClr val="946DFF"/>
                </a:solidFill>
              </a:rPr>
              <a:t>Joint with many coauthors</a:t>
            </a:r>
          </a:p>
        </p:txBody>
      </p:sp>
    </p:spTree>
    <p:extLst>
      <p:ext uri="{BB962C8B-B14F-4D97-AF65-F5344CB8AC3E}">
        <p14:creationId xmlns:p14="http://schemas.microsoft.com/office/powerpoint/2010/main" val="324781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 genes</a:t>
            </a:r>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blip>
          <a:srcRect l="-5074" r="-5074"/>
          <a:stretch>
            <a:fillRect/>
          </a:stretch>
        </p:blipFill>
        <p:spPr>
          <a:xfrm>
            <a:off x="979715" y="1873333"/>
            <a:ext cx="6548080" cy="3601192"/>
          </a:xfrm>
        </p:spPr>
      </p:pic>
      <p:sp>
        <p:nvSpPr>
          <p:cNvPr id="3" name="TextBox 2"/>
          <p:cNvSpPr txBox="1"/>
          <p:nvPr/>
        </p:nvSpPr>
        <p:spPr>
          <a:xfrm>
            <a:off x="4136469" y="6285064"/>
            <a:ext cx="4836593" cy="369332"/>
          </a:xfrm>
          <a:prstGeom prst="rect">
            <a:avLst/>
          </a:prstGeom>
          <a:noFill/>
        </p:spPr>
        <p:txBody>
          <a:bodyPr wrap="none" rtlCol="0">
            <a:spAutoFit/>
          </a:bodyPr>
          <a:lstStyle/>
          <a:p>
            <a:r>
              <a:rPr lang="en-US" dirty="0"/>
              <a:t>Dreber et al. 2009 Evolution and Human Behavior</a:t>
            </a:r>
          </a:p>
        </p:txBody>
      </p:sp>
    </p:spTree>
    <p:extLst>
      <p:ext uri="{BB962C8B-B14F-4D97-AF65-F5344CB8AC3E}">
        <p14:creationId xmlns:p14="http://schemas.microsoft.com/office/powerpoint/2010/main" val="135084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Researcher degrees of freedom</a:t>
            </a:r>
          </a:p>
        </p:txBody>
      </p:sp>
      <p:sp>
        <p:nvSpPr>
          <p:cNvPr id="5" name="Rectangle 4"/>
          <p:cNvSpPr/>
          <p:nvPr/>
        </p:nvSpPr>
        <p:spPr>
          <a:xfrm>
            <a:off x="457200" y="6054359"/>
            <a:ext cx="8686800" cy="830997"/>
          </a:xfrm>
          <a:prstGeom prst="rect">
            <a:avLst/>
          </a:prstGeom>
        </p:spPr>
        <p:txBody>
          <a:bodyPr wrap="square">
            <a:spAutoFit/>
          </a:bodyPr>
          <a:lstStyle/>
          <a:p>
            <a:r>
              <a:rPr lang="en-NZ" sz="1600" dirty="0"/>
              <a:t>Ioannidis 2005 Why Most Published Research Findings Are False;  </a:t>
            </a:r>
            <a:r>
              <a:rPr lang="en-US" sz="1600" dirty="0"/>
              <a:t>Simmons, Nelson and </a:t>
            </a:r>
            <a:r>
              <a:rPr lang="en-US" sz="1600" dirty="0" err="1"/>
              <a:t>Simonsohn</a:t>
            </a:r>
            <a:r>
              <a:rPr lang="en-US" sz="1600" dirty="0"/>
              <a:t> 2011 False-Positive Psychology: Undisclosed Flexibility in Data Collection and Analysis Allows Presenting Anything as Significant;</a:t>
            </a:r>
            <a:r>
              <a:rPr lang="en-NZ" sz="1600" dirty="0"/>
              <a:t> Gelman and Loken 2013 The Garden of Forking Paths</a:t>
            </a:r>
          </a:p>
        </p:txBody>
      </p:sp>
      <p:graphicFrame>
        <p:nvGraphicFramePr>
          <p:cNvPr id="11" name="Chart 10"/>
          <p:cNvGraphicFramePr>
            <a:graphicFrameLocks/>
          </p:cNvGraphicFramePr>
          <p:nvPr>
            <p:extLst>
              <p:ext uri="{D42A27DB-BD31-4B8C-83A1-F6EECF244321}">
                <p14:modId xmlns:p14="http://schemas.microsoft.com/office/powerpoint/2010/main" val="944302705"/>
              </p:ext>
            </p:extLst>
          </p:nvPr>
        </p:nvGraphicFramePr>
        <p:xfrm>
          <a:off x="4884860" y="1172823"/>
          <a:ext cx="4259140" cy="2561366"/>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a:extLst>
              <a:ext uri="{FF2B5EF4-FFF2-40B4-BE49-F238E27FC236}">
                <a16:creationId xmlns:a16="http://schemas.microsoft.com/office/drawing/2014/main" id="{5ED5C2E7-3689-C24E-BC5D-7E22629A1E59}"/>
              </a:ext>
            </a:extLst>
          </p:cNvPr>
          <p:cNvSpPr>
            <a:spLocks noGrp="1"/>
          </p:cNvSpPr>
          <p:nvPr>
            <p:ph idx="1"/>
          </p:nvPr>
        </p:nvSpPr>
        <p:spPr>
          <a:xfrm>
            <a:off x="457200" y="1600200"/>
            <a:ext cx="8093034" cy="3945577"/>
          </a:xfrm>
        </p:spPr>
        <p:txBody>
          <a:bodyPr/>
          <a:lstStyle/>
          <a:p>
            <a:r>
              <a:rPr lang="sv-SE" dirty="0" err="1"/>
              <a:t>Fishing</a:t>
            </a:r>
            <a:endParaRPr lang="sv-SE" dirty="0"/>
          </a:p>
          <a:p>
            <a:r>
              <a:rPr lang="sv-SE" dirty="0"/>
              <a:t>P-</a:t>
            </a:r>
            <a:r>
              <a:rPr lang="sv-SE" dirty="0" err="1"/>
              <a:t>hacking</a:t>
            </a:r>
            <a:endParaRPr lang="sv-SE" dirty="0"/>
          </a:p>
          <a:p>
            <a:r>
              <a:rPr lang="sv-SE" dirty="0" err="1"/>
              <a:t>Forking</a:t>
            </a:r>
            <a:endParaRPr lang="sv-SE" dirty="0"/>
          </a:p>
        </p:txBody>
      </p:sp>
    </p:spTree>
    <p:extLst>
      <p:ext uri="{BB962C8B-B14F-4D97-AF65-F5344CB8AC3E}">
        <p14:creationId xmlns:p14="http://schemas.microsoft.com/office/powerpoint/2010/main" val="162845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P-hacking</a:t>
            </a:r>
          </a:p>
        </p:txBody>
      </p:sp>
      <p:sp>
        <p:nvSpPr>
          <p:cNvPr id="3" name="Content Placeholder 2"/>
          <p:cNvSpPr>
            <a:spLocks noGrp="1"/>
          </p:cNvSpPr>
          <p:nvPr>
            <p:ph idx="1"/>
          </p:nvPr>
        </p:nvSpPr>
        <p:spPr/>
        <p:txBody>
          <a:bodyPr>
            <a:normAutofit fontScale="92500" lnSpcReduction="10000"/>
          </a:bodyPr>
          <a:lstStyle/>
          <a:p>
            <a:r>
              <a:rPr lang="en-US" dirty="0"/>
              <a:t>Many ways to get p&lt;0.05</a:t>
            </a:r>
          </a:p>
          <a:p>
            <a:pPr marL="514350" indent="-514350">
              <a:buFont typeface="+mj-lt"/>
              <a:buAutoNum type="arabicPeriod"/>
            </a:pPr>
            <a:r>
              <a:rPr lang="en-US" dirty="0"/>
              <a:t>Stop collecting data once p&lt;.05 </a:t>
            </a:r>
          </a:p>
          <a:p>
            <a:pPr marL="514350" indent="-514350">
              <a:buFont typeface="+mj-lt"/>
              <a:buAutoNum type="arabicPeriod"/>
            </a:pPr>
            <a:r>
              <a:rPr lang="en-US" dirty="0"/>
              <a:t>Analyze many measures, but report only  those with p&lt;.05</a:t>
            </a:r>
          </a:p>
          <a:p>
            <a:pPr marL="514350" indent="-514350">
              <a:buFont typeface="+mj-lt"/>
              <a:buAutoNum type="arabicPeriod"/>
            </a:pPr>
            <a:r>
              <a:rPr lang="en-US" dirty="0"/>
              <a:t>Collect and analyze many conditions, but only report those with p&lt;.05</a:t>
            </a:r>
          </a:p>
          <a:p>
            <a:pPr marL="514350" indent="-514350">
              <a:buFont typeface="+mj-lt"/>
              <a:buAutoNum type="arabicPeriod"/>
            </a:pPr>
            <a:r>
              <a:rPr lang="en-US" dirty="0"/>
              <a:t>Use covariates to get p&lt;.05</a:t>
            </a:r>
          </a:p>
          <a:p>
            <a:pPr marL="514350" indent="-514350">
              <a:buFont typeface="+mj-lt"/>
              <a:buAutoNum type="arabicPeriod"/>
            </a:pPr>
            <a:r>
              <a:rPr lang="en-US" dirty="0"/>
              <a:t>Exclude participants to get p&lt;.05</a:t>
            </a:r>
          </a:p>
          <a:p>
            <a:pPr marL="514350" indent="-514350">
              <a:buFont typeface="+mj-lt"/>
              <a:buAutoNum type="arabicPeriod"/>
            </a:pPr>
            <a:r>
              <a:rPr lang="en-US" dirty="0"/>
              <a:t>Transform the data to get p&lt;.05</a:t>
            </a:r>
          </a:p>
          <a:p>
            <a:endParaRPr lang="en-US" dirty="0"/>
          </a:p>
        </p:txBody>
      </p:sp>
      <p:sp>
        <p:nvSpPr>
          <p:cNvPr id="4" name="TextBox 3"/>
          <p:cNvSpPr txBox="1"/>
          <p:nvPr/>
        </p:nvSpPr>
        <p:spPr>
          <a:xfrm>
            <a:off x="295325" y="6167439"/>
            <a:ext cx="8848675" cy="523220"/>
          </a:xfrm>
          <a:prstGeom prst="rect">
            <a:avLst/>
          </a:prstGeom>
          <a:noFill/>
        </p:spPr>
        <p:txBody>
          <a:bodyPr wrap="square" rtlCol="0">
            <a:spAutoFit/>
          </a:bodyPr>
          <a:lstStyle/>
          <a:p>
            <a:r>
              <a:rPr lang="en-US" sz="1400" dirty="0"/>
              <a:t>Simmons, JP, LD Nelson, U </a:t>
            </a:r>
            <a:r>
              <a:rPr lang="en-US" sz="1400" dirty="0" err="1"/>
              <a:t>Simonsohn</a:t>
            </a:r>
            <a:r>
              <a:rPr lang="en-US" sz="1400" dirty="0"/>
              <a:t>, 2011, False-Positive Psychology: Undisclosed Flexibility in Data Collection and Analysis Allows Presenting Anything as Significant. Psychological Science 22(11): 1359-1366. </a:t>
            </a:r>
          </a:p>
        </p:txBody>
      </p:sp>
    </p:spTree>
    <p:extLst>
      <p:ext uri="{BB962C8B-B14F-4D97-AF65-F5344CB8AC3E}">
        <p14:creationId xmlns:p14="http://schemas.microsoft.com/office/powerpoint/2010/main" val="34203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22B6-6F0D-B44F-BEAE-A67C2376AF28}"/>
              </a:ext>
            </a:extLst>
          </p:cNvPr>
          <p:cNvSpPr>
            <a:spLocks noGrp="1"/>
          </p:cNvSpPr>
          <p:nvPr>
            <p:ph type="title"/>
          </p:nvPr>
        </p:nvSpPr>
        <p:spPr/>
        <p:txBody>
          <a:bodyPr/>
          <a:lstStyle/>
          <a:p>
            <a:endParaRPr lang="sv-SE"/>
          </a:p>
        </p:txBody>
      </p:sp>
      <p:pic>
        <p:nvPicPr>
          <p:cNvPr id="4" name="Picture 3">
            <a:extLst>
              <a:ext uri="{FF2B5EF4-FFF2-40B4-BE49-F238E27FC236}">
                <a16:creationId xmlns:a16="http://schemas.microsoft.com/office/drawing/2014/main" id="{6928DDE9-ADC7-DE48-84A0-7D2FD6DAFE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26235" y="114919"/>
            <a:ext cx="6691529" cy="6011244"/>
          </a:xfrm>
          <a:prstGeom prst="rect">
            <a:avLst/>
          </a:prstGeom>
        </p:spPr>
      </p:pic>
      <p:sp>
        <p:nvSpPr>
          <p:cNvPr id="5" name="TextBox 4">
            <a:extLst>
              <a:ext uri="{FF2B5EF4-FFF2-40B4-BE49-F238E27FC236}">
                <a16:creationId xmlns:a16="http://schemas.microsoft.com/office/drawing/2014/main" id="{6F4736BA-9C72-4341-B71F-9BC47E55E0D1}"/>
              </a:ext>
            </a:extLst>
          </p:cNvPr>
          <p:cNvSpPr txBox="1"/>
          <p:nvPr/>
        </p:nvSpPr>
        <p:spPr>
          <a:xfrm>
            <a:off x="295325" y="6167439"/>
            <a:ext cx="8848675" cy="523220"/>
          </a:xfrm>
          <a:prstGeom prst="rect">
            <a:avLst/>
          </a:prstGeom>
          <a:noFill/>
        </p:spPr>
        <p:txBody>
          <a:bodyPr wrap="square" rtlCol="0">
            <a:spAutoFit/>
          </a:bodyPr>
          <a:lstStyle/>
          <a:p>
            <a:r>
              <a:rPr lang="en-US" sz="1400" dirty="0"/>
              <a:t>Simmons, JP, LD Nelson, U </a:t>
            </a:r>
            <a:r>
              <a:rPr lang="en-US" sz="1400" dirty="0" err="1"/>
              <a:t>Simonsohn</a:t>
            </a:r>
            <a:r>
              <a:rPr lang="en-US" sz="1400" dirty="0"/>
              <a:t>, 2011, False-Positive Psychology: Undisclosed Flexibility in Data Collection and Analysis Allows Presenting Anything as Significant. Psychological Science 22(11): 1359-1366. </a:t>
            </a:r>
          </a:p>
        </p:txBody>
      </p:sp>
      <p:sp>
        <p:nvSpPr>
          <p:cNvPr id="6" name="Oval 5">
            <a:extLst>
              <a:ext uri="{FF2B5EF4-FFF2-40B4-BE49-F238E27FC236}">
                <a16:creationId xmlns:a16="http://schemas.microsoft.com/office/drawing/2014/main" id="{5688FF27-A35E-BC4A-94ED-9146E16D0D05}"/>
              </a:ext>
            </a:extLst>
          </p:cNvPr>
          <p:cNvSpPr/>
          <p:nvPr/>
        </p:nvSpPr>
        <p:spPr>
          <a:xfrm>
            <a:off x="1226235" y="1915510"/>
            <a:ext cx="3842380" cy="53602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64664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P-hacking in economics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950448" y="1057077"/>
            <a:ext cx="4701441" cy="5781985"/>
          </a:xfrm>
          <a:prstGeom prst="rect">
            <a:avLst/>
          </a:prstGeom>
        </p:spPr>
      </p:pic>
      <p:sp>
        <p:nvSpPr>
          <p:cNvPr id="5" name="TextBox 4"/>
          <p:cNvSpPr txBox="1"/>
          <p:nvPr/>
        </p:nvSpPr>
        <p:spPr>
          <a:xfrm>
            <a:off x="6422883" y="6285064"/>
            <a:ext cx="2721117" cy="369332"/>
          </a:xfrm>
          <a:prstGeom prst="rect">
            <a:avLst/>
          </a:prstGeom>
          <a:noFill/>
        </p:spPr>
        <p:txBody>
          <a:bodyPr wrap="none" rtlCol="0">
            <a:spAutoFit/>
          </a:bodyPr>
          <a:lstStyle/>
          <a:p>
            <a:r>
              <a:rPr lang="en-US" dirty="0" err="1"/>
              <a:t>Brodeur</a:t>
            </a:r>
            <a:r>
              <a:rPr lang="en-US" dirty="0"/>
              <a:t> et al. 2016 AEJ: AE</a:t>
            </a:r>
          </a:p>
        </p:txBody>
      </p:sp>
    </p:spTree>
    <p:extLst>
      <p:ext uri="{BB962C8B-B14F-4D97-AF65-F5344CB8AC3E}">
        <p14:creationId xmlns:p14="http://schemas.microsoft.com/office/powerpoint/2010/main" val="1222438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Forking</a:t>
            </a:r>
          </a:p>
        </p:txBody>
      </p:sp>
      <p:sp>
        <p:nvSpPr>
          <p:cNvPr id="3" name="Content Placeholder 2"/>
          <p:cNvSpPr>
            <a:spLocks noGrp="1"/>
          </p:cNvSpPr>
          <p:nvPr>
            <p:ph idx="1"/>
          </p:nvPr>
        </p:nvSpPr>
        <p:spPr/>
        <p:txBody>
          <a:bodyPr>
            <a:normAutofit fontScale="55000" lnSpcReduction="20000"/>
          </a:bodyPr>
          <a:lstStyle/>
          <a:p>
            <a:r>
              <a:rPr lang="en-US" dirty="0"/>
              <a:t>Study: We want to understand altruism from a dictator game. Hypothesis that the gender of the recipient matters</a:t>
            </a:r>
          </a:p>
          <a:p>
            <a:r>
              <a:rPr lang="en-US" dirty="0"/>
              <a:t>So many forks!</a:t>
            </a:r>
          </a:p>
          <a:p>
            <a:r>
              <a:rPr lang="en-US" dirty="0"/>
              <a:t>Effect could be that everybody gives more to men</a:t>
            </a:r>
          </a:p>
          <a:p>
            <a:r>
              <a:rPr lang="en-US" dirty="0"/>
              <a:t>Everybody gives more to women</a:t>
            </a:r>
          </a:p>
          <a:p>
            <a:r>
              <a:rPr lang="en-US" dirty="0"/>
              <a:t>Men give more to men</a:t>
            </a:r>
          </a:p>
          <a:p>
            <a:r>
              <a:rPr lang="en-US" dirty="0"/>
              <a:t>Men give more to women</a:t>
            </a:r>
          </a:p>
          <a:p>
            <a:r>
              <a:rPr lang="en-US" dirty="0"/>
              <a:t>Or women give more to men</a:t>
            </a:r>
          </a:p>
          <a:p>
            <a:r>
              <a:rPr lang="en-US" dirty="0"/>
              <a:t>Or women give more to women</a:t>
            </a:r>
          </a:p>
          <a:p>
            <a:r>
              <a:rPr lang="en-US" dirty="0"/>
              <a:t>Or men and women have opposite effects</a:t>
            </a:r>
          </a:p>
          <a:p>
            <a:r>
              <a:rPr lang="en-US" dirty="0"/>
              <a:t>Maybe interacts with age</a:t>
            </a:r>
          </a:p>
          <a:p>
            <a:r>
              <a:rPr lang="en-US" dirty="0"/>
              <a:t>How to define altruism? How much you gave or whether you gave?</a:t>
            </a:r>
          </a:p>
          <a:p>
            <a:r>
              <a:rPr lang="en-US" dirty="0"/>
              <a:t>What tests, parametric or non-parametric?</a:t>
            </a:r>
          </a:p>
          <a:p>
            <a:r>
              <a:rPr lang="en-US" dirty="0" err="1"/>
              <a:t>Etc</a:t>
            </a:r>
            <a:r>
              <a:rPr lang="en-US" dirty="0"/>
              <a:t> – even if hypothesis is more precise</a:t>
            </a:r>
          </a:p>
          <a:p>
            <a:r>
              <a:rPr lang="en-US" dirty="0"/>
              <a:t>Enough with one test and you are forking</a:t>
            </a:r>
          </a:p>
          <a:p>
            <a:r>
              <a:rPr lang="en-US" dirty="0"/>
              <a:t>What does the p-value mean here?</a:t>
            </a:r>
          </a:p>
        </p:txBody>
      </p:sp>
    </p:spTree>
    <p:extLst>
      <p:ext uri="{BB962C8B-B14F-4D97-AF65-F5344CB8AC3E}">
        <p14:creationId xmlns:p14="http://schemas.microsoft.com/office/powerpoint/2010/main" val="12665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Gender difference at different levels</a:t>
            </a:r>
          </a:p>
        </p:txBody>
      </p:sp>
      <p:sp>
        <p:nvSpPr>
          <p:cNvPr id="3" name="Content Placeholder 2"/>
          <p:cNvSpPr>
            <a:spLocks noGrp="1"/>
          </p:cNvSpPr>
          <p:nvPr>
            <p:ph idx="1"/>
          </p:nvPr>
        </p:nvSpPr>
        <p:spPr>
          <a:xfrm>
            <a:off x="628650" y="1501776"/>
            <a:ext cx="7886700" cy="3533362"/>
          </a:xfrm>
        </p:spPr>
        <p:txBody>
          <a:bodyPr>
            <a:normAutofit fontScale="70000" lnSpcReduction="20000"/>
          </a:bodyPr>
          <a:lstStyle/>
          <a:p>
            <a:r>
              <a:rPr lang="en-US" dirty="0"/>
              <a:t>At the individual level (GDI): A difference that categorically distinguishes men and women</a:t>
            </a:r>
          </a:p>
          <a:p>
            <a:pPr lvl="1"/>
            <a:r>
              <a:rPr lang="en-US" dirty="0"/>
              <a:t>Any pairwise comparison of randomly selected men and women would confirm GDI statement</a:t>
            </a:r>
          </a:p>
          <a:p>
            <a:pPr lvl="1"/>
            <a:r>
              <a:rPr lang="en-US" dirty="0"/>
              <a:t>Few GDIs out there</a:t>
            </a:r>
          </a:p>
          <a:p>
            <a:r>
              <a:rPr lang="en-US" dirty="0"/>
              <a:t>At the aggregate level (GDA): A difference that can only be found at the aggregate, group or distributional level</a:t>
            </a:r>
          </a:p>
          <a:p>
            <a:pPr lvl="1"/>
            <a:r>
              <a:rPr lang="en-US" dirty="0"/>
              <a:t>Difference between men’s and women’s average values</a:t>
            </a:r>
          </a:p>
          <a:p>
            <a:pPr lvl="1"/>
            <a:r>
              <a:rPr lang="en-US" dirty="0"/>
              <a:t>The smaller the difference in averages and the larger the variation in each group, the more overlap in distributions and the less the GDA resembles the GDI</a:t>
            </a:r>
          </a:p>
          <a:p>
            <a:pPr lvl="2"/>
            <a:r>
              <a:rPr lang="en-US" dirty="0"/>
              <a:t>E.g. wages, heights, test scores</a:t>
            </a:r>
          </a:p>
          <a:p>
            <a:endParaRPr lang="en-US" dirty="0"/>
          </a:p>
        </p:txBody>
      </p:sp>
      <p:pic>
        <p:nvPicPr>
          <p:cNvPr id="4" name="Picture 2" descr="mage result for normal distributio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0813" y="5151665"/>
            <a:ext cx="3988904" cy="16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mage result for normal distributio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61" r="-1"/>
          <a:stretch/>
        </p:blipFill>
        <p:spPr bwMode="auto">
          <a:xfrm>
            <a:off x="3049553" y="5151665"/>
            <a:ext cx="3607903" cy="16002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2638F6A2-381F-8240-8E65-FEE67ECFA6FE}"/>
              </a:ext>
            </a:extLst>
          </p:cNvPr>
          <p:cNvSpPr txBox="1"/>
          <p:nvPr/>
        </p:nvSpPr>
        <p:spPr>
          <a:xfrm>
            <a:off x="5422532" y="5951765"/>
            <a:ext cx="3721468" cy="369332"/>
          </a:xfrm>
          <a:prstGeom prst="rect">
            <a:avLst/>
          </a:prstGeom>
          <a:noFill/>
        </p:spPr>
        <p:txBody>
          <a:bodyPr wrap="none" rtlCol="0">
            <a:spAutoFit/>
          </a:bodyPr>
          <a:lstStyle/>
          <a:p>
            <a:r>
              <a:rPr lang="en-US" dirty="0"/>
              <a:t>Julie Nelson 2015 Feminist Economics</a:t>
            </a:r>
          </a:p>
        </p:txBody>
      </p:sp>
    </p:spTree>
    <p:extLst>
      <p:ext uri="{BB962C8B-B14F-4D97-AF65-F5344CB8AC3E}">
        <p14:creationId xmlns:p14="http://schemas.microsoft.com/office/powerpoint/2010/main" val="54638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GDI, GDA and Cohen’s d</a:t>
            </a:r>
          </a:p>
        </p:txBody>
      </p:sp>
      <p:sp>
        <p:nvSpPr>
          <p:cNvPr id="3" name="Content Placeholder 2"/>
          <p:cNvSpPr>
            <a:spLocks noGrp="1"/>
          </p:cNvSpPr>
          <p:nvPr>
            <p:ph idx="1"/>
          </p:nvPr>
        </p:nvSpPr>
        <p:spPr/>
        <p:txBody>
          <a:bodyPr>
            <a:normAutofit lnSpcReduction="10000"/>
          </a:bodyPr>
          <a:lstStyle/>
          <a:p>
            <a:r>
              <a:rPr lang="en-US" dirty="0"/>
              <a:t>Most papers are about GDA but written and communicated as GDI</a:t>
            </a:r>
          </a:p>
          <a:p>
            <a:r>
              <a:rPr lang="en-US" dirty="0"/>
              <a:t>Size of the GDA important</a:t>
            </a:r>
            <a:endParaRPr lang="sv-SE" dirty="0"/>
          </a:p>
          <a:p>
            <a:r>
              <a:rPr lang="en-US" dirty="0"/>
              <a:t>Solution: Talk about effect sizes: Cohen’s d</a:t>
            </a:r>
          </a:p>
          <a:p>
            <a:r>
              <a:rPr lang="en-US" dirty="0"/>
              <a:t>d=(mean(</a:t>
            </a:r>
            <a:r>
              <a:rPr lang="en-US" dirty="0" err="1"/>
              <a:t>X</a:t>
            </a:r>
            <a:r>
              <a:rPr lang="en-US" baseline="-25000" dirty="0" err="1"/>
              <a:t>m</a:t>
            </a:r>
            <a:r>
              <a:rPr lang="en-US" dirty="0"/>
              <a:t>)-mean(</a:t>
            </a:r>
            <a:r>
              <a:rPr lang="en-US" dirty="0" err="1"/>
              <a:t>X</a:t>
            </a:r>
            <a:r>
              <a:rPr lang="en-US" baseline="-25000" dirty="0" err="1"/>
              <a:t>f</a:t>
            </a:r>
            <a:r>
              <a:rPr lang="en-US" dirty="0"/>
              <a:t>))/</a:t>
            </a:r>
            <a:r>
              <a:rPr lang="en-US" dirty="0" err="1"/>
              <a:t>S</a:t>
            </a:r>
            <a:r>
              <a:rPr lang="en-US" baseline="-25000" dirty="0" err="1"/>
              <a:t>p</a:t>
            </a:r>
            <a:endParaRPr lang="en-US" dirty="0"/>
          </a:p>
          <a:p>
            <a:pPr lvl="1"/>
            <a:r>
              <a:rPr lang="en-US" dirty="0" err="1"/>
              <a:t>Sp</a:t>
            </a:r>
            <a:r>
              <a:rPr lang="en-US" dirty="0"/>
              <a:t> is the pooled standard deviation, measure of average within-group variation</a:t>
            </a:r>
          </a:p>
          <a:p>
            <a:pPr lvl="1"/>
            <a:r>
              <a:rPr lang="en-US" dirty="0"/>
              <a:t>Positive d: Male average exceeds the female average</a:t>
            </a:r>
          </a:p>
          <a:p>
            <a:endParaRPr lang="en-US" dirty="0"/>
          </a:p>
        </p:txBody>
      </p:sp>
    </p:spTree>
    <p:extLst>
      <p:ext uri="{BB962C8B-B14F-4D97-AF65-F5344CB8AC3E}">
        <p14:creationId xmlns:p14="http://schemas.microsoft.com/office/powerpoint/2010/main" val="23391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000125" y="557246"/>
            <a:ext cx="6898208" cy="5566975"/>
          </a:xfrm>
          <a:prstGeom prst="rect">
            <a:avLst/>
          </a:prstGeom>
        </p:spPr>
      </p:pic>
      <p:sp>
        <p:nvSpPr>
          <p:cNvPr id="5" name="TextBox 4"/>
          <p:cNvSpPr txBox="1"/>
          <p:nvPr/>
        </p:nvSpPr>
        <p:spPr>
          <a:xfrm>
            <a:off x="4779988" y="6124221"/>
            <a:ext cx="4463745" cy="646331"/>
          </a:xfrm>
          <a:prstGeom prst="rect">
            <a:avLst/>
          </a:prstGeom>
          <a:noFill/>
        </p:spPr>
        <p:txBody>
          <a:bodyPr wrap="none" rtlCol="0">
            <a:spAutoFit/>
          </a:bodyPr>
          <a:lstStyle/>
          <a:p>
            <a:r>
              <a:rPr lang="en-US" dirty="0"/>
              <a:t>d=0.2 “small”, d=0.5 “medium”, d=0.8 “large”</a:t>
            </a:r>
          </a:p>
          <a:p>
            <a:r>
              <a:rPr lang="en-US" dirty="0"/>
              <a:t>For GDI d=3.0. For height </a:t>
            </a:r>
            <a:r>
              <a:rPr lang="en-US" dirty="0" err="1"/>
              <a:t>etc</a:t>
            </a:r>
            <a:r>
              <a:rPr lang="en-US" dirty="0"/>
              <a:t>, d=1.8</a:t>
            </a:r>
          </a:p>
        </p:txBody>
      </p:sp>
      <p:sp>
        <p:nvSpPr>
          <p:cNvPr id="2" name="TextBox 1"/>
          <p:cNvSpPr txBox="1"/>
          <p:nvPr/>
        </p:nvSpPr>
        <p:spPr>
          <a:xfrm>
            <a:off x="1590675" y="6401220"/>
            <a:ext cx="1897764" cy="369332"/>
          </a:xfrm>
          <a:prstGeom prst="rect">
            <a:avLst/>
          </a:prstGeom>
          <a:noFill/>
        </p:spPr>
        <p:txBody>
          <a:bodyPr wrap="none" rtlCol="0">
            <a:spAutoFit/>
          </a:bodyPr>
          <a:lstStyle/>
          <a:p>
            <a:r>
              <a:rPr lang="en-US" dirty="0"/>
              <a:t>From Nelson 2015</a:t>
            </a:r>
          </a:p>
        </p:txBody>
      </p:sp>
    </p:spTree>
    <p:extLst>
      <p:ext uri="{BB962C8B-B14F-4D97-AF65-F5344CB8AC3E}">
        <p14:creationId xmlns:p14="http://schemas.microsoft.com/office/powerpoint/2010/main" val="412619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Cohen’s d and gender differences in risk preferences</a:t>
            </a:r>
          </a:p>
        </p:txBody>
      </p:sp>
      <p:sp>
        <p:nvSpPr>
          <p:cNvPr id="3" name="Content Placeholder 2"/>
          <p:cNvSpPr>
            <a:spLocks noGrp="1"/>
          </p:cNvSpPr>
          <p:nvPr>
            <p:ph idx="1"/>
          </p:nvPr>
        </p:nvSpPr>
        <p:spPr/>
        <p:txBody>
          <a:bodyPr>
            <a:normAutofit/>
          </a:bodyPr>
          <a:lstStyle/>
          <a:p>
            <a:r>
              <a:rPr lang="en-US" dirty="0" err="1"/>
              <a:t>Croson</a:t>
            </a:r>
            <a:r>
              <a:rPr lang="en-US" dirty="0"/>
              <a:t> and </a:t>
            </a:r>
            <a:r>
              <a:rPr lang="en-US" dirty="0" err="1"/>
              <a:t>Gneezy</a:t>
            </a:r>
            <a:r>
              <a:rPr lang="en-US" dirty="0"/>
              <a:t> 09: 11/13 studies find M&gt;F. Nothing on d.</a:t>
            </a:r>
          </a:p>
          <a:p>
            <a:r>
              <a:rPr lang="en-US" dirty="0" err="1"/>
              <a:t>Charness</a:t>
            </a:r>
            <a:r>
              <a:rPr lang="en-US" dirty="0"/>
              <a:t> and </a:t>
            </a:r>
            <a:r>
              <a:rPr lang="en-US" dirty="0" err="1"/>
              <a:t>Gneezy</a:t>
            </a:r>
            <a:r>
              <a:rPr lang="en-US" dirty="0"/>
              <a:t> other review in 2012</a:t>
            </a:r>
          </a:p>
          <a:p>
            <a:pPr lvl="1"/>
            <a:r>
              <a:rPr lang="en-US" dirty="0"/>
              <a:t>Gender differences in an investment game where subjects decide how much $x of an endowment they will invest in a risky asset rather than keep with certainty. % invested measure of risk taking</a:t>
            </a:r>
          </a:p>
        </p:txBody>
      </p:sp>
    </p:spTree>
    <p:extLst>
      <p:ext uri="{BB962C8B-B14F-4D97-AF65-F5344CB8AC3E}">
        <p14:creationId xmlns:p14="http://schemas.microsoft.com/office/powerpoint/2010/main" val="1759836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Gender differences in economic preferences</a:t>
            </a:r>
          </a:p>
        </p:txBody>
      </p:sp>
      <p:sp>
        <p:nvSpPr>
          <p:cNvPr id="3" name="Content Placeholder 2"/>
          <p:cNvSpPr>
            <a:spLocks noGrp="1"/>
          </p:cNvSpPr>
          <p:nvPr>
            <p:ph idx="1"/>
          </p:nvPr>
        </p:nvSpPr>
        <p:spPr>
          <a:xfrm>
            <a:off x="457200" y="1600200"/>
            <a:ext cx="7685690" cy="4525963"/>
          </a:xfrm>
        </p:spPr>
        <p:txBody>
          <a:bodyPr>
            <a:normAutofit fontScale="85000" lnSpcReduction="20000"/>
          </a:bodyPr>
          <a:lstStyle/>
          <a:p>
            <a:r>
              <a:rPr lang="en-US" dirty="0"/>
              <a:t>From lab experiments:</a:t>
            </a:r>
          </a:p>
          <a:p>
            <a:r>
              <a:rPr lang="en-US" dirty="0"/>
              <a:t>Risk preferences</a:t>
            </a:r>
          </a:p>
          <a:p>
            <a:r>
              <a:rPr lang="en-US" dirty="0"/>
              <a:t>Willingness to compete</a:t>
            </a:r>
          </a:p>
          <a:p>
            <a:r>
              <a:rPr lang="en-US" dirty="0"/>
              <a:t>Negotiation</a:t>
            </a:r>
          </a:p>
          <a:p>
            <a:r>
              <a:rPr lang="en-US" dirty="0"/>
              <a:t>Social preferences?</a:t>
            </a:r>
          </a:p>
          <a:p>
            <a:endParaRPr lang="en-US" dirty="0"/>
          </a:p>
          <a:p>
            <a:r>
              <a:rPr lang="en-US" dirty="0"/>
              <a:t>Linked to important economic outcomes</a:t>
            </a:r>
          </a:p>
          <a:p>
            <a:endParaRPr lang="en-US" dirty="0"/>
          </a:p>
          <a:p>
            <a:r>
              <a:rPr lang="en-US" dirty="0"/>
              <a:t>But which results can we trust?</a:t>
            </a:r>
          </a:p>
          <a:p>
            <a:pPr lvl="1"/>
            <a:r>
              <a:rPr lang="en-US" dirty="0"/>
              <a:t>For example, did the study set out to study behavior or gender?</a:t>
            </a:r>
          </a:p>
        </p:txBody>
      </p:sp>
    </p:spTree>
    <p:extLst>
      <p:ext uri="{BB962C8B-B14F-4D97-AF65-F5344CB8AC3E}">
        <p14:creationId xmlns:p14="http://schemas.microsoft.com/office/powerpoint/2010/main" val="1437331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Nelson’s review of all studies on this task (30+ studies)</a:t>
            </a:r>
          </a:p>
        </p:txBody>
      </p:sp>
      <p:sp>
        <p:nvSpPr>
          <p:cNvPr id="3" name="Content Placeholder 2"/>
          <p:cNvSpPr>
            <a:spLocks noGrp="1"/>
          </p:cNvSpPr>
          <p:nvPr>
            <p:ph idx="1"/>
          </p:nvPr>
        </p:nvSpPr>
        <p:spPr>
          <a:xfrm>
            <a:off x="457200" y="1527463"/>
            <a:ext cx="8229600" cy="5190202"/>
          </a:xfrm>
        </p:spPr>
        <p:txBody>
          <a:bodyPr>
            <a:normAutofit/>
          </a:bodyPr>
          <a:lstStyle/>
          <a:p>
            <a:r>
              <a:rPr lang="en-US" dirty="0"/>
              <a:t>d=0 is within the CI (meaning that the null hypothesis of no difference cant be rejected at 5% level) for 25/37 studies</a:t>
            </a:r>
          </a:p>
          <a:p>
            <a:r>
              <a:rPr lang="en-US" dirty="0"/>
              <a:t>d=2 for 2 studies</a:t>
            </a:r>
          </a:p>
          <a:p>
            <a:r>
              <a:rPr lang="en-US" dirty="0"/>
              <a:t>No d=3</a:t>
            </a:r>
          </a:p>
          <a:p>
            <a:r>
              <a:rPr lang="en-US" dirty="0"/>
              <a:t>Strong statistical evidence against GDI interpretation of risk differences</a:t>
            </a:r>
          </a:p>
          <a:p>
            <a:r>
              <a:rPr lang="en-US" dirty="0"/>
              <a:t>Mixed statistical evidence concerning any difference at all</a:t>
            </a:r>
          </a:p>
          <a:p>
            <a:endParaRPr lang="en-US" dirty="0"/>
          </a:p>
        </p:txBody>
      </p:sp>
    </p:spTree>
    <p:extLst>
      <p:ext uri="{BB962C8B-B14F-4D97-AF65-F5344CB8AC3E}">
        <p14:creationId xmlns:p14="http://schemas.microsoft.com/office/powerpoint/2010/main" val="2377382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Nelson’s review of all studies on this task (30+ studies)</a:t>
            </a:r>
          </a:p>
        </p:txBody>
      </p:sp>
      <p:sp>
        <p:nvSpPr>
          <p:cNvPr id="3" name="Content Placeholder 2"/>
          <p:cNvSpPr>
            <a:spLocks noGrp="1"/>
          </p:cNvSpPr>
          <p:nvPr>
            <p:ph idx="1"/>
          </p:nvPr>
        </p:nvSpPr>
        <p:spPr/>
        <p:txBody>
          <a:bodyPr>
            <a:normAutofit fontScale="92500" lnSpcReduction="20000"/>
          </a:bodyPr>
          <a:lstStyle/>
          <a:p>
            <a:r>
              <a:rPr lang="en-US" dirty="0"/>
              <a:t>Pooling all observations (N=1940): male mean=64%, female mean=49%, p&lt;0.001, d=0.49, probability that a randomly chosen man would score higher than a randomly chosen woman=64%</a:t>
            </a:r>
          </a:p>
          <a:p>
            <a:r>
              <a:rPr lang="en-US"/>
              <a:t>To </a:t>
            </a:r>
            <a:r>
              <a:rPr lang="en-US" dirty="0"/>
              <a:t>have 80% power to find this type of d, N has to be at least 128</a:t>
            </a:r>
          </a:p>
          <a:p>
            <a:pPr lvl="1"/>
            <a:r>
              <a:rPr lang="en-US" dirty="0"/>
              <a:t>Why satisfy with 80%? And given this, what’s the median power in gender experiments?</a:t>
            </a:r>
          </a:p>
          <a:p>
            <a:pPr lvl="2"/>
            <a:r>
              <a:rPr lang="en-US" dirty="0"/>
              <a:t>(For other risk taking reviews d is smaller (0.2 which would imply sample sizes above 600), </a:t>
            </a:r>
            <a:r>
              <a:rPr lang="en-US" dirty="0" err="1"/>
              <a:t>Niederle</a:t>
            </a:r>
            <a:r>
              <a:rPr lang="en-US" dirty="0"/>
              <a:t> and </a:t>
            </a:r>
            <a:r>
              <a:rPr lang="en-US" dirty="0" err="1"/>
              <a:t>Vesterlund</a:t>
            </a:r>
            <a:r>
              <a:rPr lang="en-US" dirty="0"/>
              <a:t> willingness to compete d=0.80)</a:t>
            </a:r>
          </a:p>
          <a:p>
            <a:endParaRPr lang="en-US" dirty="0"/>
          </a:p>
        </p:txBody>
      </p:sp>
    </p:spTree>
    <p:extLst>
      <p:ext uri="{BB962C8B-B14F-4D97-AF65-F5344CB8AC3E}">
        <p14:creationId xmlns:p14="http://schemas.microsoft.com/office/powerpoint/2010/main" val="3208494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77" y="274638"/>
            <a:ext cx="8688721" cy="1143000"/>
          </a:xfrm>
        </p:spPr>
        <p:txBody>
          <a:bodyPr>
            <a:normAutofit fontScale="90000"/>
          </a:bodyPr>
          <a:lstStyle/>
          <a:p>
            <a:r>
              <a:rPr lang="en-US" dirty="0"/>
              <a:t>Potential explanations to gender differences in average (risk) preferences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57200" y="1600200"/>
            <a:ext cx="2459624" cy="2524125"/>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579737" y="1800225"/>
            <a:ext cx="3315462" cy="193040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3116206" y="3930650"/>
            <a:ext cx="4035537" cy="2665412"/>
          </a:xfrm>
          <a:prstGeom prst="rect">
            <a:avLst/>
          </a:prstGeom>
        </p:spPr>
      </p:pic>
    </p:spTree>
    <p:extLst>
      <p:ext uri="{BB962C8B-B14F-4D97-AF65-F5344CB8AC3E}">
        <p14:creationId xmlns:p14="http://schemas.microsoft.com/office/powerpoint/2010/main" val="2354377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Sex hormones and risk preferences</a:t>
            </a:r>
          </a:p>
        </p:txBody>
      </p:sp>
      <p:sp>
        <p:nvSpPr>
          <p:cNvPr id="3" name="Content Placeholder 2"/>
          <p:cNvSpPr>
            <a:spLocks noGrp="1"/>
          </p:cNvSpPr>
          <p:nvPr>
            <p:ph idx="1"/>
          </p:nvPr>
        </p:nvSpPr>
        <p:spPr/>
        <p:txBody>
          <a:bodyPr>
            <a:normAutofit/>
          </a:bodyPr>
          <a:lstStyle/>
          <a:p>
            <a:r>
              <a:rPr lang="en-US" dirty="0"/>
              <a:t>Growing interest in sex hormones in economics</a:t>
            </a:r>
          </a:p>
          <a:p>
            <a:pPr lvl="1"/>
            <a:r>
              <a:rPr lang="en-US" dirty="0"/>
              <a:t>Testosterone, estrogen, progesterone</a:t>
            </a:r>
          </a:p>
          <a:p>
            <a:r>
              <a:rPr lang="en-US" dirty="0"/>
              <a:t>Why should these matter?</a:t>
            </a:r>
          </a:p>
          <a:p>
            <a:pPr lvl="1"/>
            <a:r>
              <a:rPr lang="en-US" dirty="0"/>
              <a:t>Testosterone and behaviors in (non-human) males</a:t>
            </a:r>
          </a:p>
          <a:p>
            <a:pPr lvl="1"/>
            <a:r>
              <a:rPr lang="en-US" dirty="0"/>
              <a:t>Menstrual cycle effects (psychology)</a:t>
            </a:r>
          </a:p>
          <a:p>
            <a:endParaRPr lang="en-US" dirty="0"/>
          </a:p>
        </p:txBody>
      </p:sp>
    </p:spTree>
    <p:extLst>
      <p:ext uri="{BB962C8B-B14F-4D97-AF65-F5344CB8AC3E}">
        <p14:creationId xmlns:p14="http://schemas.microsoft.com/office/powerpoint/2010/main" val="39759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9E71-460E-FA42-998B-948B0E9C3B66}"/>
              </a:ext>
            </a:extLst>
          </p:cNvPr>
          <p:cNvSpPr>
            <a:spLocks noGrp="1"/>
          </p:cNvSpPr>
          <p:nvPr>
            <p:ph type="title"/>
          </p:nvPr>
        </p:nvSpPr>
        <p:spPr/>
        <p:txBody>
          <a:bodyPr/>
          <a:lstStyle/>
          <a:p>
            <a:r>
              <a:rPr lang="en-US" dirty="0"/>
              <a:t>Sex hormones and risk preferences</a:t>
            </a:r>
            <a:endParaRPr lang="sv-SE" dirty="0"/>
          </a:p>
        </p:txBody>
      </p:sp>
      <p:sp>
        <p:nvSpPr>
          <p:cNvPr id="3" name="Content Placeholder 2">
            <a:extLst>
              <a:ext uri="{FF2B5EF4-FFF2-40B4-BE49-F238E27FC236}">
                <a16:creationId xmlns:a16="http://schemas.microsoft.com/office/drawing/2014/main" id="{8629E944-38D7-1844-9021-C437C99EA95F}"/>
              </a:ext>
            </a:extLst>
          </p:cNvPr>
          <p:cNvSpPr>
            <a:spLocks noGrp="1"/>
          </p:cNvSpPr>
          <p:nvPr>
            <p:ph idx="1"/>
          </p:nvPr>
        </p:nvSpPr>
        <p:spPr/>
        <p:txBody>
          <a:bodyPr>
            <a:normAutofit fontScale="92500" lnSpcReduction="10000"/>
          </a:bodyPr>
          <a:lstStyle/>
          <a:p>
            <a:r>
              <a:rPr lang="en-US" dirty="0"/>
              <a:t>Early correlational evidence somewhat promising: Positive correlation between T and risk taking in men</a:t>
            </a:r>
          </a:p>
          <a:p>
            <a:pPr lvl="1"/>
            <a:r>
              <a:rPr lang="en-US" dirty="0"/>
              <a:t>But then lots of inconsistent results</a:t>
            </a:r>
          </a:p>
          <a:p>
            <a:pPr lvl="1"/>
            <a:r>
              <a:rPr lang="en-US" dirty="0"/>
              <a:t>General problem: Testosterone supposed to be associated with high status</a:t>
            </a:r>
          </a:p>
          <a:p>
            <a:pPr lvl="2"/>
            <a:r>
              <a:rPr lang="en-US" dirty="0"/>
              <a:t>What’s a high status behavior? High or low altruism? </a:t>
            </a:r>
            <a:r>
              <a:rPr lang="en-US" dirty="0" err="1"/>
              <a:t>Etc</a:t>
            </a:r>
            <a:endParaRPr lang="en-US" dirty="0"/>
          </a:p>
          <a:p>
            <a:pPr lvl="1"/>
            <a:r>
              <a:rPr lang="en-US" dirty="0"/>
              <a:t>Another problem: Interactions with cortisol</a:t>
            </a:r>
          </a:p>
          <a:p>
            <a:r>
              <a:rPr lang="en-US" dirty="0"/>
              <a:t>Inconsistent results on menstrual cycle</a:t>
            </a:r>
          </a:p>
          <a:p>
            <a:pPr lvl="1"/>
            <a:r>
              <a:rPr lang="en-US" dirty="0"/>
              <a:t>And measurement problems</a:t>
            </a:r>
            <a:endParaRPr lang="sv-SE" dirty="0"/>
          </a:p>
        </p:txBody>
      </p:sp>
    </p:spTree>
    <p:extLst>
      <p:ext uri="{BB962C8B-B14F-4D97-AF65-F5344CB8AC3E}">
        <p14:creationId xmlns:p14="http://schemas.microsoft.com/office/powerpoint/2010/main" val="525755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ABDC-8087-EB4C-A9F2-2D7328AD5C19}"/>
              </a:ext>
            </a:extLst>
          </p:cNvPr>
          <p:cNvSpPr>
            <a:spLocks noGrp="1"/>
          </p:cNvSpPr>
          <p:nvPr>
            <p:ph type="title"/>
          </p:nvPr>
        </p:nvSpPr>
        <p:spPr/>
        <p:txBody>
          <a:bodyPr/>
          <a:lstStyle/>
          <a:p>
            <a:r>
              <a:rPr lang="en-US" dirty="0"/>
              <a:t>Sex hormones and risk preferences</a:t>
            </a:r>
            <a:endParaRPr lang="sv-SE" dirty="0"/>
          </a:p>
        </p:txBody>
      </p:sp>
      <p:sp>
        <p:nvSpPr>
          <p:cNvPr id="3" name="Content Placeholder 2">
            <a:extLst>
              <a:ext uri="{FF2B5EF4-FFF2-40B4-BE49-F238E27FC236}">
                <a16:creationId xmlns:a16="http://schemas.microsoft.com/office/drawing/2014/main" id="{BE258497-7223-2E4F-8F3D-D92D1ECB3C88}"/>
              </a:ext>
            </a:extLst>
          </p:cNvPr>
          <p:cNvSpPr>
            <a:spLocks noGrp="1"/>
          </p:cNvSpPr>
          <p:nvPr>
            <p:ph idx="1"/>
          </p:nvPr>
        </p:nvSpPr>
        <p:spPr>
          <a:xfrm>
            <a:off x="457200" y="1600200"/>
            <a:ext cx="8229600" cy="4525963"/>
          </a:xfrm>
        </p:spPr>
        <p:txBody>
          <a:bodyPr>
            <a:normAutofit/>
          </a:bodyPr>
          <a:lstStyle/>
          <a:p>
            <a:r>
              <a:rPr lang="sv-SE" dirty="0" err="1"/>
              <a:t>Causal</a:t>
            </a:r>
            <a:r>
              <a:rPr lang="sv-SE" dirty="0"/>
              <a:t> experiments part </a:t>
            </a:r>
            <a:r>
              <a:rPr lang="sv-SE" dirty="0" err="1"/>
              <a:t>of</a:t>
            </a:r>
            <a:r>
              <a:rPr lang="sv-SE" dirty="0"/>
              <a:t> the solution</a:t>
            </a:r>
          </a:p>
          <a:p>
            <a:pPr lvl="1"/>
            <a:r>
              <a:rPr lang="en-US" dirty="0"/>
              <a:t>With caveat that results can be hard to generalize</a:t>
            </a:r>
          </a:p>
          <a:p>
            <a:pPr lvl="2"/>
            <a:r>
              <a:rPr lang="en-US" dirty="0"/>
              <a:t>Higher doses than normal physiological range </a:t>
            </a:r>
          </a:p>
          <a:p>
            <a:pPr lvl="2"/>
            <a:r>
              <a:rPr lang="en-US" dirty="0"/>
              <a:t>Behavioral effects from other mechanisms besides the targeted hormone system (with effects deviating from what we would observe from endogenous hormones</a:t>
            </a:r>
            <a:r>
              <a:rPr lang="sv-SE" dirty="0"/>
              <a:t>)</a:t>
            </a:r>
          </a:p>
          <a:p>
            <a:r>
              <a:rPr lang="sv-SE" dirty="0"/>
              <a:t>So </a:t>
            </a:r>
            <a:r>
              <a:rPr lang="sv-SE" dirty="0" err="1"/>
              <a:t>what’s</a:t>
            </a:r>
            <a:r>
              <a:rPr lang="sv-SE" dirty="0"/>
              <a:t> the </a:t>
            </a:r>
            <a:r>
              <a:rPr lang="sv-SE" dirty="0" err="1"/>
              <a:t>causal</a:t>
            </a:r>
            <a:r>
              <a:rPr lang="sv-SE" dirty="0"/>
              <a:t> </a:t>
            </a:r>
            <a:r>
              <a:rPr lang="sv-SE" dirty="0" err="1"/>
              <a:t>evidence</a:t>
            </a:r>
            <a:r>
              <a:rPr lang="sv-SE" dirty="0"/>
              <a:t>?</a:t>
            </a:r>
          </a:p>
        </p:txBody>
      </p:sp>
    </p:spTree>
    <p:extLst>
      <p:ext uri="{BB962C8B-B14F-4D97-AF65-F5344CB8AC3E}">
        <p14:creationId xmlns:p14="http://schemas.microsoft.com/office/powerpoint/2010/main" val="1285388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causal results</a:t>
            </a:r>
          </a:p>
        </p:txBody>
      </p:sp>
      <p:sp>
        <p:nvSpPr>
          <p:cNvPr id="3" name="Content Placeholder 2"/>
          <p:cNvSpPr>
            <a:spLocks noGrp="1"/>
          </p:cNvSpPr>
          <p:nvPr>
            <p:ph idx="1"/>
          </p:nvPr>
        </p:nvSpPr>
        <p:spPr>
          <a:xfrm>
            <a:off x="457200" y="1417637"/>
            <a:ext cx="8229600" cy="5612427"/>
          </a:xfrm>
        </p:spPr>
        <p:txBody>
          <a:bodyPr>
            <a:normAutofit fontScale="70000" lnSpcReduction="20000"/>
          </a:bodyPr>
          <a:lstStyle/>
          <a:p>
            <a:r>
              <a:rPr lang="en-US" dirty="0"/>
              <a:t>Zak et al. 2009: n=25 within-subject (“200”): No main effect of T in DG or UG but on “generosity”</a:t>
            </a:r>
          </a:p>
          <a:p>
            <a:r>
              <a:rPr lang="en-US" dirty="0" err="1"/>
              <a:t>Zethraeus</a:t>
            </a:r>
            <a:r>
              <a:rPr lang="en-US" dirty="0"/>
              <a:t> et al. 2009: n=200 between-subject (3 groups): No effect of T or E in DG, UG, TG, risk</a:t>
            </a:r>
          </a:p>
          <a:p>
            <a:r>
              <a:rPr lang="en-US" dirty="0" err="1"/>
              <a:t>Eisenegger</a:t>
            </a:r>
            <a:r>
              <a:rPr lang="en-US" dirty="0"/>
              <a:t> et al. 2010: n=121 between-subject (focus on n=60 proposers in UG): No main effect of T but effect controlling for beliefs</a:t>
            </a:r>
          </a:p>
          <a:p>
            <a:r>
              <a:rPr lang="en-US" dirty="0"/>
              <a:t>van Honk et al. 2012: n=24 within-subject: No main effect of T in PGG, interaction with 2D:4D</a:t>
            </a:r>
          </a:p>
          <a:p>
            <a:r>
              <a:rPr lang="en-US" dirty="0" err="1"/>
              <a:t>Boksem</a:t>
            </a:r>
            <a:r>
              <a:rPr lang="en-US" dirty="0"/>
              <a:t> et al. 2013: n=54 between-subject: No effect of T on risk taking but effects in TG (both players)</a:t>
            </a:r>
          </a:p>
          <a:p>
            <a:r>
              <a:rPr lang="en-US" dirty="0" err="1"/>
              <a:t>Buskens</a:t>
            </a:r>
            <a:r>
              <a:rPr lang="en-US" dirty="0"/>
              <a:t> et al. 2016: n=61 between-subject: No effect of T on DG or risk taking but triple interaction with one-shot </a:t>
            </a:r>
            <a:r>
              <a:rPr lang="en-US" dirty="0" err="1"/>
              <a:t>vs</a:t>
            </a:r>
            <a:r>
              <a:rPr lang="en-US" dirty="0"/>
              <a:t> repeated TG and 2D:4D</a:t>
            </a:r>
          </a:p>
          <a:p>
            <a:r>
              <a:rPr lang="en-US" dirty="0" err="1"/>
              <a:t>Kopsida</a:t>
            </a:r>
            <a:r>
              <a:rPr lang="en-US" dirty="0"/>
              <a:t> et al. 2016: n=68 between-subject: No effect of T in UG</a:t>
            </a:r>
          </a:p>
          <a:p>
            <a:r>
              <a:rPr lang="en-US" dirty="0" err="1"/>
              <a:t>Cueva</a:t>
            </a:r>
            <a:r>
              <a:rPr lang="en-US" dirty="0"/>
              <a:t> et al. 2017: n=38 within-subject: No effect of T in UG (responders)</a:t>
            </a:r>
          </a:p>
          <a:p>
            <a:endParaRPr lang="en-US" dirty="0"/>
          </a:p>
        </p:txBody>
      </p:sp>
    </p:spTree>
    <p:extLst>
      <p:ext uri="{BB962C8B-B14F-4D97-AF65-F5344CB8AC3E}">
        <p14:creationId xmlns:p14="http://schemas.microsoft.com/office/powerpoint/2010/main" val="1096822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9C23-674E-BF4D-9625-54E2A854ABB2}"/>
              </a:ext>
            </a:extLst>
          </p:cNvPr>
          <p:cNvSpPr>
            <a:spLocks noGrp="1"/>
          </p:cNvSpPr>
          <p:nvPr>
            <p:ph type="title"/>
          </p:nvPr>
        </p:nvSpPr>
        <p:spPr/>
        <p:txBody>
          <a:bodyPr/>
          <a:lstStyle/>
          <a:p>
            <a:r>
              <a:rPr lang="en-US" dirty="0"/>
              <a:t>Previous causal results</a:t>
            </a:r>
            <a:endParaRPr lang="sv-SE" dirty="0"/>
          </a:p>
        </p:txBody>
      </p:sp>
      <p:sp>
        <p:nvSpPr>
          <p:cNvPr id="3" name="Content Placeholder 2">
            <a:extLst>
              <a:ext uri="{FF2B5EF4-FFF2-40B4-BE49-F238E27FC236}">
                <a16:creationId xmlns:a16="http://schemas.microsoft.com/office/drawing/2014/main" id="{A424406F-6759-DA46-A416-4C8908CABA16}"/>
              </a:ext>
            </a:extLst>
          </p:cNvPr>
          <p:cNvSpPr>
            <a:spLocks noGrp="1"/>
          </p:cNvSpPr>
          <p:nvPr>
            <p:ph idx="1"/>
          </p:nvPr>
        </p:nvSpPr>
        <p:spPr/>
        <p:txBody>
          <a:bodyPr/>
          <a:lstStyle/>
          <a:p>
            <a:r>
              <a:rPr lang="en-US" dirty="0"/>
              <a:t>In sum: Many failures to reject null hypothesis, low power, some degrees of freedom with many outcome variables </a:t>
            </a:r>
            <a:r>
              <a:rPr lang="en-US" dirty="0" err="1"/>
              <a:t>etc</a:t>
            </a:r>
            <a:endParaRPr lang="en-US" dirty="0"/>
          </a:p>
          <a:p>
            <a:endParaRPr lang="sv-SE" dirty="0"/>
          </a:p>
        </p:txBody>
      </p:sp>
    </p:spTree>
    <p:extLst>
      <p:ext uri="{BB962C8B-B14F-4D97-AF65-F5344CB8AC3E}">
        <p14:creationId xmlns:p14="http://schemas.microsoft.com/office/powerpoint/2010/main" val="4055852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Contraceptive pill study</a:t>
            </a:r>
          </a:p>
        </p:txBody>
      </p:sp>
      <p:sp>
        <p:nvSpPr>
          <p:cNvPr id="3" name="Content Placeholder 2"/>
          <p:cNvSpPr>
            <a:spLocks noGrp="1"/>
          </p:cNvSpPr>
          <p:nvPr>
            <p:ph idx="1"/>
          </p:nvPr>
        </p:nvSpPr>
        <p:spPr/>
        <p:txBody>
          <a:bodyPr>
            <a:normAutofit lnSpcReduction="10000"/>
          </a:bodyPr>
          <a:lstStyle/>
          <a:p>
            <a:r>
              <a:rPr lang="en-US" dirty="0"/>
              <a:t>Largest sample size so far: 340 women randomized to contraceptive pill (most prescribed version) or placebo over 3 months</a:t>
            </a:r>
          </a:p>
          <a:p>
            <a:r>
              <a:rPr lang="en-US" dirty="0"/>
              <a:t>Altruism, willingness to compete and financial risk taking</a:t>
            </a:r>
          </a:p>
          <a:p>
            <a:r>
              <a:rPr lang="en-US" dirty="0"/>
              <a:t>Placebo group randomized to come back at different times of the cycle for menstrual cycle study</a:t>
            </a:r>
          </a:p>
          <a:p>
            <a:r>
              <a:rPr lang="en-US" dirty="0"/>
              <a:t>Pre-analysis plan</a:t>
            </a:r>
          </a:p>
        </p:txBody>
      </p:sp>
      <p:sp>
        <p:nvSpPr>
          <p:cNvPr id="5" name="TextBox 4"/>
          <p:cNvSpPr txBox="1"/>
          <p:nvPr/>
        </p:nvSpPr>
        <p:spPr>
          <a:xfrm>
            <a:off x="1152539" y="6124544"/>
            <a:ext cx="7183441" cy="369332"/>
          </a:xfrm>
          <a:prstGeom prst="rect">
            <a:avLst/>
          </a:prstGeom>
          <a:noFill/>
        </p:spPr>
        <p:txBody>
          <a:bodyPr wrap="none" rtlCol="0">
            <a:spAutoFit/>
          </a:bodyPr>
          <a:lstStyle/>
          <a:p>
            <a:r>
              <a:rPr lang="en-US" dirty="0" err="1"/>
              <a:t>Ranehill</a:t>
            </a:r>
            <a:r>
              <a:rPr lang="en-US" dirty="0"/>
              <a:t>, </a:t>
            </a:r>
            <a:r>
              <a:rPr lang="en-US" dirty="0" err="1"/>
              <a:t>Zethraeus</a:t>
            </a:r>
            <a:r>
              <a:rPr lang="en-US" dirty="0"/>
              <a:t>,</a:t>
            </a:r>
            <a:r>
              <a:rPr lang="mr-IN" dirty="0"/>
              <a:t>…</a:t>
            </a:r>
            <a:r>
              <a:rPr lang="sv-SE" dirty="0"/>
              <a:t>., Johannesson, Dreber in press </a:t>
            </a:r>
            <a:r>
              <a:rPr lang="sv-SE" i="1" dirty="0"/>
              <a:t>Management Science</a:t>
            </a:r>
            <a:endParaRPr lang="en-US" i="1" dirty="0"/>
          </a:p>
        </p:txBody>
      </p:sp>
    </p:spTree>
    <p:extLst>
      <p:ext uri="{BB962C8B-B14F-4D97-AF65-F5344CB8AC3E}">
        <p14:creationId xmlns:p14="http://schemas.microsoft.com/office/powerpoint/2010/main" val="2549292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the pill interesting?</a:t>
            </a:r>
          </a:p>
        </p:txBody>
      </p:sp>
      <p:sp>
        <p:nvSpPr>
          <p:cNvPr id="3" name="Content Placeholder 2"/>
          <p:cNvSpPr>
            <a:spLocks noGrp="1"/>
          </p:cNvSpPr>
          <p:nvPr>
            <p:ph idx="1"/>
          </p:nvPr>
        </p:nvSpPr>
        <p:spPr/>
        <p:txBody>
          <a:bodyPr>
            <a:normAutofit lnSpcReduction="10000"/>
          </a:bodyPr>
          <a:lstStyle/>
          <a:p>
            <a:r>
              <a:rPr lang="en-US" dirty="0"/>
              <a:t>Oral contraceptives (the pill) very common</a:t>
            </a:r>
          </a:p>
          <a:p>
            <a:pPr lvl="1"/>
            <a:r>
              <a:rPr lang="en-US" dirty="0"/>
              <a:t>Used by 80% of women in US and Western Europe during some period of life</a:t>
            </a:r>
          </a:p>
          <a:p>
            <a:r>
              <a:rPr lang="en-US" dirty="0"/>
              <a:t>Key historical role in increasing female labor force participation and investments in careers</a:t>
            </a:r>
          </a:p>
          <a:p>
            <a:r>
              <a:rPr lang="en-US" dirty="0"/>
              <a:t>Suppresses testosterone levels and mimics pregnancy</a:t>
            </a:r>
          </a:p>
          <a:p>
            <a:r>
              <a:rPr lang="en-US" dirty="0"/>
              <a:t>Could increase gender gaps in economic preferences like risk preferences?</a:t>
            </a:r>
          </a:p>
        </p:txBody>
      </p:sp>
    </p:spTree>
    <p:extLst>
      <p:ext uri="{BB962C8B-B14F-4D97-AF65-F5344CB8AC3E}">
        <p14:creationId xmlns:p14="http://schemas.microsoft.com/office/powerpoint/2010/main" val="282638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BC36C-A3F0-9E40-B443-7D71030A1992}"/>
              </a:ext>
            </a:extLst>
          </p:cNvPr>
          <p:cNvSpPr>
            <a:spLocks noGrp="1"/>
          </p:cNvSpPr>
          <p:nvPr>
            <p:ph type="title"/>
          </p:nvPr>
        </p:nvSpPr>
        <p:spPr/>
        <p:txBody>
          <a:bodyPr/>
          <a:lstStyle/>
          <a:p>
            <a:r>
              <a:rPr lang="sv-SE" dirty="0" err="1"/>
              <a:t>This</a:t>
            </a:r>
            <a:r>
              <a:rPr lang="sv-SE" dirty="0"/>
              <a:t> </a:t>
            </a:r>
            <a:r>
              <a:rPr lang="sv-SE" dirty="0" err="1"/>
              <a:t>hour</a:t>
            </a:r>
            <a:endParaRPr lang="sv-SE" dirty="0"/>
          </a:p>
        </p:txBody>
      </p:sp>
      <p:sp>
        <p:nvSpPr>
          <p:cNvPr id="3" name="Content Placeholder 2">
            <a:extLst>
              <a:ext uri="{FF2B5EF4-FFF2-40B4-BE49-F238E27FC236}">
                <a16:creationId xmlns:a16="http://schemas.microsoft.com/office/drawing/2014/main" id="{97E36B34-57D0-F844-B168-9FA4EB17099B}"/>
              </a:ext>
            </a:extLst>
          </p:cNvPr>
          <p:cNvSpPr>
            <a:spLocks noGrp="1"/>
          </p:cNvSpPr>
          <p:nvPr>
            <p:ph idx="1"/>
          </p:nvPr>
        </p:nvSpPr>
        <p:spPr/>
        <p:txBody>
          <a:bodyPr>
            <a:normAutofit lnSpcReduction="10000"/>
          </a:bodyPr>
          <a:lstStyle/>
          <a:p>
            <a:r>
              <a:rPr lang="sv-SE" dirty="0" err="1"/>
              <a:t>Which</a:t>
            </a:r>
            <a:r>
              <a:rPr lang="sv-SE" dirty="0"/>
              <a:t> </a:t>
            </a:r>
            <a:r>
              <a:rPr lang="sv-SE" dirty="0" err="1"/>
              <a:t>results</a:t>
            </a:r>
            <a:r>
              <a:rPr lang="sv-SE" dirty="0"/>
              <a:t> </a:t>
            </a:r>
            <a:r>
              <a:rPr lang="sv-SE" dirty="0" err="1"/>
              <a:t>can</a:t>
            </a:r>
            <a:r>
              <a:rPr lang="sv-SE" dirty="0"/>
              <a:t> </a:t>
            </a:r>
            <a:r>
              <a:rPr lang="sv-SE" dirty="0" err="1"/>
              <a:t>we</a:t>
            </a:r>
            <a:r>
              <a:rPr lang="sv-SE" dirty="0"/>
              <a:t> trust?</a:t>
            </a:r>
          </a:p>
          <a:p>
            <a:pPr lvl="1"/>
            <a:r>
              <a:rPr lang="sv-SE" dirty="0" err="1"/>
              <a:t>Statistical</a:t>
            </a:r>
            <a:r>
              <a:rPr lang="sv-SE" dirty="0"/>
              <a:t> </a:t>
            </a:r>
            <a:r>
              <a:rPr lang="sv-SE" dirty="0" err="1"/>
              <a:t>power</a:t>
            </a:r>
            <a:r>
              <a:rPr lang="sv-SE" dirty="0"/>
              <a:t> and p-</a:t>
            </a:r>
            <a:r>
              <a:rPr lang="sv-SE" dirty="0" err="1"/>
              <a:t>values</a:t>
            </a:r>
            <a:endParaRPr lang="sv-SE" dirty="0"/>
          </a:p>
          <a:p>
            <a:pPr lvl="1"/>
            <a:r>
              <a:rPr lang="sv-SE" dirty="0"/>
              <a:t>Researcher </a:t>
            </a:r>
            <a:r>
              <a:rPr lang="sv-SE" dirty="0" err="1"/>
              <a:t>degrees</a:t>
            </a:r>
            <a:r>
              <a:rPr lang="sv-SE" dirty="0"/>
              <a:t> </a:t>
            </a:r>
            <a:r>
              <a:rPr lang="sv-SE" dirty="0" err="1"/>
              <a:t>of</a:t>
            </a:r>
            <a:r>
              <a:rPr lang="sv-SE" dirty="0"/>
              <a:t> </a:t>
            </a:r>
            <a:r>
              <a:rPr lang="sv-SE" dirty="0" err="1"/>
              <a:t>freedom</a:t>
            </a:r>
            <a:endParaRPr lang="sv-SE" dirty="0"/>
          </a:p>
          <a:p>
            <a:r>
              <a:rPr lang="sv-SE" dirty="0" err="1"/>
              <a:t>Effect</a:t>
            </a:r>
            <a:r>
              <a:rPr lang="sv-SE" dirty="0"/>
              <a:t> </a:t>
            </a:r>
            <a:r>
              <a:rPr lang="sv-SE" dirty="0" err="1"/>
              <a:t>sizes</a:t>
            </a:r>
            <a:endParaRPr lang="sv-SE" dirty="0"/>
          </a:p>
          <a:p>
            <a:pPr lvl="1"/>
            <a:r>
              <a:rPr lang="sv-SE" dirty="0"/>
              <a:t>Gender </a:t>
            </a:r>
            <a:r>
              <a:rPr lang="sv-SE" dirty="0" err="1"/>
              <a:t>differences</a:t>
            </a:r>
            <a:r>
              <a:rPr lang="sv-SE" dirty="0"/>
              <a:t> in risk </a:t>
            </a:r>
            <a:r>
              <a:rPr lang="sv-SE" dirty="0" err="1"/>
              <a:t>taking</a:t>
            </a:r>
            <a:endParaRPr lang="sv-SE" dirty="0"/>
          </a:p>
          <a:p>
            <a:pPr lvl="2"/>
            <a:r>
              <a:rPr lang="sv-SE" dirty="0" err="1"/>
              <a:t>Discussed</a:t>
            </a:r>
            <a:r>
              <a:rPr lang="sv-SE" dirty="0"/>
              <a:t> by </a:t>
            </a:r>
            <a:r>
              <a:rPr lang="sv-SE" dirty="0" err="1"/>
              <a:t>e.g</a:t>
            </a:r>
            <a:r>
              <a:rPr lang="sv-SE" dirty="0"/>
              <a:t>. Julie Nelson, Muriel </a:t>
            </a:r>
            <a:r>
              <a:rPr lang="sv-SE" dirty="0" err="1"/>
              <a:t>Niederle</a:t>
            </a:r>
            <a:endParaRPr lang="sv-SE" dirty="0"/>
          </a:p>
          <a:p>
            <a:r>
              <a:rPr lang="sv-SE" dirty="0"/>
              <a:t>The potential </a:t>
            </a:r>
            <a:r>
              <a:rPr lang="sv-SE" dirty="0" err="1"/>
              <a:t>role</a:t>
            </a:r>
            <a:r>
              <a:rPr lang="sv-SE" dirty="0"/>
              <a:t> </a:t>
            </a:r>
            <a:r>
              <a:rPr lang="sv-SE" dirty="0" err="1"/>
              <a:t>of</a:t>
            </a:r>
            <a:r>
              <a:rPr lang="sv-SE" dirty="0"/>
              <a:t> sex </a:t>
            </a:r>
            <a:r>
              <a:rPr lang="sv-SE" dirty="0" err="1"/>
              <a:t>hormones</a:t>
            </a:r>
            <a:r>
              <a:rPr lang="sv-SE" dirty="0"/>
              <a:t> in </a:t>
            </a:r>
            <a:r>
              <a:rPr lang="sv-SE" dirty="0" err="1"/>
              <a:t>explaining</a:t>
            </a:r>
            <a:r>
              <a:rPr lang="sv-SE" dirty="0"/>
              <a:t> </a:t>
            </a:r>
            <a:r>
              <a:rPr lang="sv-SE" dirty="0" err="1"/>
              <a:t>some</a:t>
            </a:r>
            <a:r>
              <a:rPr lang="sv-SE" dirty="0"/>
              <a:t> </a:t>
            </a:r>
            <a:r>
              <a:rPr lang="sv-SE" dirty="0" err="1"/>
              <a:t>of</a:t>
            </a:r>
            <a:r>
              <a:rPr lang="sv-SE" dirty="0"/>
              <a:t> the gender gaps in </a:t>
            </a:r>
            <a:r>
              <a:rPr lang="sv-SE" dirty="0" err="1"/>
              <a:t>economic</a:t>
            </a:r>
            <a:r>
              <a:rPr lang="sv-SE" dirty="0"/>
              <a:t> </a:t>
            </a:r>
            <a:r>
              <a:rPr lang="sv-SE" dirty="0" err="1"/>
              <a:t>preferences</a:t>
            </a:r>
            <a:endParaRPr lang="sv-SE" dirty="0"/>
          </a:p>
        </p:txBody>
      </p:sp>
    </p:spTree>
    <p:extLst>
      <p:ext uri="{BB962C8B-B14F-4D97-AF65-F5344CB8AC3E}">
        <p14:creationId xmlns:p14="http://schemas.microsoft.com/office/powerpoint/2010/main" val="2603583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study</a:t>
            </a:r>
          </a:p>
        </p:txBody>
      </p:sp>
      <p:sp>
        <p:nvSpPr>
          <p:cNvPr id="3" name="Content Placeholder 2"/>
          <p:cNvSpPr>
            <a:spLocks noGrp="1"/>
          </p:cNvSpPr>
          <p:nvPr>
            <p:ph idx="1"/>
          </p:nvPr>
        </p:nvSpPr>
        <p:spPr>
          <a:xfrm>
            <a:off x="457200" y="1353041"/>
            <a:ext cx="8229600" cy="5503961"/>
          </a:xfrm>
        </p:spPr>
        <p:txBody>
          <a:bodyPr>
            <a:normAutofit fontScale="70000" lnSpcReduction="20000"/>
          </a:bodyPr>
          <a:lstStyle/>
          <a:p>
            <a:pPr>
              <a:lnSpc>
                <a:spcPct val="120000"/>
              </a:lnSpc>
              <a:spcBef>
                <a:spcPts val="0"/>
              </a:spcBef>
              <a:spcAft>
                <a:spcPts val="1200"/>
              </a:spcAft>
            </a:pPr>
            <a:r>
              <a:rPr lang="en-US" dirty="0"/>
              <a:t>340 (171 Placebo, 169 Treatment with the pill) healthy women aged 18-35. Main analysis: N=333 who completed data collection</a:t>
            </a:r>
          </a:p>
          <a:p>
            <a:pPr lvl="1">
              <a:lnSpc>
                <a:spcPct val="120000"/>
              </a:lnSpc>
              <a:spcBef>
                <a:spcPts val="0"/>
              </a:spcBef>
              <a:spcAft>
                <a:spcPts val="1200"/>
              </a:spcAft>
            </a:pPr>
            <a:r>
              <a:rPr lang="en-US" dirty="0"/>
              <a:t>But also robustness tests for N=340 and N=330</a:t>
            </a:r>
          </a:p>
          <a:p>
            <a:pPr>
              <a:lnSpc>
                <a:spcPct val="120000"/>
              </a:lnSpc>
              <a:spcBef>
                <a:spcPts val="0"/>
              </a:spcBef>
              <a:spcAft>
                <a:spcPts val="600"/>
              </a:spcAft>
            </a:pPr>
            <a:r>
              <a:rPr lang="en-US" dirty="0"/>
              <a:t>2 visits to the hospital</a:t>
            </a:r>
          </a:p>
          <a:p>
            <a:pPr marL="971550" lvl="1" indent="-514350">
              <a:lnSpc>
                <a:spcPct val="120000"/>
              </a:lnSpc>
              <a:spcBef>
                <a:spcPts val="0"/>
              </a:spcBef>
              <a:spcAft>
                <a:spcPts val="600"/>
              </a:spcAft>
              <a:buFont typeface="+mj-lt"/>
              <a:buAutoNum type="arabicPeriod"/>
            </a:pPr>
            <a:r>
              <a:rPr lang="en-US" dirty="0">
                <a:sym typeface="Wingdings"/>
              </a:rPr>
              <a:t>Baseline: (1) Blood sample, (2) surveys on sexual well-being, general well-being, depressive symptoms, and (3) survey on facial preferences</a:t>
            </a:r>
          </a:p>
          <a:p>
            <a:pPr marL="971550" lvl="1" indent="-514350">
              <a:lnSpc>
                <a:spcPct val="120000"/>
              </a:lnSpc>
              <a:spcBef>
                <a:spcPts val="0"/>
              </a:spcBef>
              <a:spcAft>
                <a:spcPts val="1200"/>
              </a:spcAft>
              <a:buFont typeface="+mj-lt"/>
              <a:buAutoNum type="arabicPeriod"/>
            </a:pPr>
            <a:r>
              <a:rPr lang="en-US" dirty="0">
                <a:sym typeface="Wingdings"/>
              </a:rPr>
              <a:t>End of Treatment: As Baseline with additional economic experiment at the end</a:t>
            </a:r>
          </a:p>
          <a:p>
            <a:pPr>
              <a:lnSpc>
                <a:spcPct val="120000"/>
              </a:lnSpc>
              <a:spcBef>
                <a:spcPts val="0"/>
              </a:spcBef>
              <a:spcAft>
                <a:spcPts val="600"/>
              </a:spcAft>
            </a:pPr>
            <a:r>
              <a:rPr lang="en-US" dirty="0">
                <a:sym typeface="Wingdings"/>
              </a:rPr>
              <a:t>10 or 11 weeks of treatment period (randomized to vary menstrual cycle phase at End of Treatment for normally cycling women)</a:t>
            </a:r>
          </a:p>
          <a:p>
            <a:pPr lvl="1">
              <a:lnSpc>
                <a:spcPct val="120000"/>
              </a:lnSpc>
              <a:spcBef>
                <a:spcPts val="0"/>
              </a:spcBef>
              <a:spcAft>
                <a:spcPts val="600"/>
              </a:spcAft>
            </a:pPr>
            <a:r>
              <a:rPr lang="en-US" dirty="0"/>
              <a:t>158/168 participants in placebo-group classified into specific cycle phase based on measured hormone levels (follicular, ovulatory, luteal phase)</a:t>
            </a:r>
            <a:endParaRPr lang="en-US" dirty="0">
              <a:sym typeface="Wingdings"/>
            </a:endParaRPr>
          </a:p>
          <a:p>
            <a:pPr>
              <a:lnSpc>
                <a:spcPct val="120000"/>
              </a:lnSpc>
              <a:spcBef>
                <a:spcPts val="0"/>
              </a:spcBef>
              <a:spcAft>
                <a:spcPts val="1200"/>
              </a:spcAft>
            </a:pPr>
            <a:endParaRPr lang="en-US" dirty="0"/>
          </a:p>
        </p:txBody>
      </p:sp>
    </p:spTree>
    <p:extLst>
      <p:ext uri="{BB962C8B-B14F-4D97-AF65-F5344CB8AC3E}">
        <p14:creationId xmlns:p14="http://schemas.microsoft.com/office/powerpoint/2010/main" val="177509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preferences</a:t>
            </a:r>
          </a:p>
        </p:txBody>
      </p:sp>
      <p:sp>
        <p:nvSpPr>
          <p:cNvPr id="3" name="Content Placeholder 2"/>
          <p:cNvSpPr>
            <a:spLocks noGrp="1"/>
          </p:cNvSpPr>
          <p:nvPr>
            <p:ph idx="1"/>
          </p:nvPr>
        </p:nvSpPr>
        <p:spPr/>
        <p:txBody>
          <a:bodyPr>
            <a:normAutofit fontScale="62500" lnSpcReduction="20000"/>
          </a:bodyPr>
          <a:lstStyle/>
          <a:p>
            <a:pPr>
              <a:lnSpc>
                <a:spcPct val="120000"/>
              </a:lnSpc>
              <a:spcBef>
                <a:spcPts val="0"/>
              </a:spcBef>
              <a:spcAft>
                <a:spcPts val="600"/>
              </a:spcAft>
            </a:pPr>
            <a:r>
              <a:rPr lang="en-US" dirty="0">
                <a:sym typeface="Wingdings"/>
              </a:rPr>
              <a:t>Altruism (or DG giving)</a:t>
            </a:r>
          </a:p>
          <a:p>
            <a:pPr lvl="1">
              <a:lnSpc>
                <a:spcPct val="120000"/>
              </a:lnSpc>
              <a:spcBef>
                <a:spcPts val="0"/>
              </a:spcBef>
              <a:spcAft>
                <a:spcPts val="600"/>
              </a:spcAft>
            </a:pPr>
            <a:r>
              <a:rPr lang="en-US" dirty="0">
                <a:sym typeface="Wingdings"/>
              </a:rPr>
              <a:t>Dictator game (DG) with charities. 5 decisions to share SEK 100 with 5 different charities. Our measure is the average DG giving across the 5 decisions (one decision was paid out)</a:t>
            </a:r>
          </a:p>
          <a:p>
            <a:pPr>
              <a:lnSpc>
                <a:spcPct val="120000"/>
              </a:lnSpc>
              <a:spcBef>
                <a:spcPts val="0"/>
              </a:spcBef>
              <a:spcAft>
                <a:spcPts val="600"/>
              </a:spcAft>
            </a:pPr>
            <a:r>
              <a:rPr lang="en-US" dirty="0">
                <a:sym typeface="Wingdings"/>
              </a:rPr>
              <a:t>Financial risk taking</a:t>
            </a:r>
          </a:p>
          <a:p>
            <a:pPr lvl="1">
              <a:lnSpc>
                <a:spcPct val="120000"/>
              </a:lnSpc>
              <a:spcBef>
                <a:spcPts val="0"/>
              </a:spcBef>
              <a:spcAft>
                <a:spcPts val="600"/>
              </a:spcAft>
            </a:pPr>
            <a:r>
              <a:rPr lang="en-US" dirty="0">
                <a:sym typeface="Wingdings"/>
              </a:rPr>
              <a:t>Multiple price list where participants made 18 choices between a 50/50 bet and a safe option. Our measure of risk taking is the percentage of risky decisions made (one decision was paid out)</a:t>
            </a:r>
          </a:p>
          <a:p>
            <a:pPr>
              <a:lnSpc>
                <a:spcPct val="120000"/>
              </a:lnSpc>
              <a:spcBef>
                <a:spcPts val="0"/>
              </a:spcBef>
              <a:spcAft>
                <a:spcPts val="600"/>
              </a:spcAft>
            </a:pPr>
            <a:r>
              <a:rPr lang="en-US" dirty="0">
                <a:sym typeface="Wingdings"/>
              </a:rPr>
              <a:t>Willingness to compete</a:t>
            </a:r>
          </a:p>
          <a:p>
            <a:pPr lvl="1">
              <a:lnSpc>
                <a:spcPct val="120000"/>
              </a:lnSpc>
              <a:spcBef>
                <a:spcPts val="0"/>
              </a:spcBef>
              <a:spcAft>
                <a:spcPts val="600"/>
              </a:spcAft>
            </a:pPr>
            <a:r>
              <a:rPr lang="en-US" dirty="0">
                <a:sym typeface="Wingdings"/>
              </a:rPr>
              <a:t>3 rounds – (1) piece rate incentives, (2) tournament incentives, (3) choice of incentives as in </a:t>
            </a:r>
            <a:r>
              <a:rPr lang="en-US" dirty="0" err="1">
                <a:sym typeface="Wingdings"/>
              </a:rPr>
              <a:t>Niederle</a:t>
            </a:r>
            <a:r>
              <a:rPr lang="en-US" dirty="0">
                <a:sym typeface="Wingdings"/>
              </a:rPr>
              <a:t> &amp; </a:t>
            </a:r>
            <a:r>
              <a:rPr lang="en-US" dirty="0" err="1">
                <a:sym typeface="Wingdings"/>
              </a:rPr>
              <a:t>Vesterlund</a:t>
            </a:r>
            <a:r>
              <a:rPr lang="en-US" dirty="0">
                <a:sym typeface="Wingdings"/>
              </a:rPr>
              <a:t> 2007. Our primary measure is the binary choice between piece rate or tournament incentives in round 3. As a secondary measurement we look at performance change (one round was paid out)</a:t>
            </a:r>
          </a:p>
          <a:p>
            <a:endParaRPr lang="en-US" dirty="0"/>
          </a:p>
        </p:txBody>
      </p:sp>
    </p:spTree>
    <p:extLst>
      <p:ext uri="{BB962C8B-B14F-4D97-AF65-F5344CB8AC3E}">
        <p14:creationId xmlns:p14="http://schemas.microsoft.com/office/powerpoint/2010/main" val="351393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 economic preferences</a:t>
            </a:r>
          </a:p>
        </p:txBody>
      </p:sp>
      <p:sp>
        <p:nvSpPr>
          <p:cNvPr id="3" name="Content Placeholder 2"/>
          <p:cNvSpPr>
            <a:spLocks noGrp="1"/>
          </p:cNvSpPr>
          <p:nvPr>
            <p:ph idx="1"/>
          </p:nvPr>
        </p:nvSpPr>
        <p:spPr/>
        <p:txBody>
          <a:bodyPr>
            <a:normAutofit fontScale="92500" lnSpcReduction="10000"/>
          </a:bodyPr>
          <a:lstStyle/>
          <a:p>
            <a:pPr>
              <a:lnSpc>
                <a:spcPct val="120000"/>
              </a:lnSpc>
              <a:spcBef>
                <a:spcPts val="0"/>
              </a:spcBef>
            </a:pPr>
            <a:r>
              <a:rPr lang="en-US" dirty="0">
                <a:sym typeface="Wingdings"/>
              </a:rPr>
              <a:t>Based on observed average gender differences (and some correlational studies):</a:t>
            </a:r>
          </a:p>
          <a:p>
            <a:pPr>
              <a:lnSpc>
                <a:spcPct val="120000"/>
              </a:lnSpc>
              <a:spcBef>
                <a:spcPts val="0"/>
              </a:spcBef>
            </a:pPr>
            <a:endParaRPr lang="en-US" dirty="0">
              <a:sym typeface="Wingdings"/>
            </a:endParaRPr>
          </a:p>
          <a:p>
            <a:pPr>
              <a:lnSpc>
                <a:spcPct val="120000"/>
              </a:lnSpc>
              <a:spcBef>
                <a:spcPts val="0"/>
              </a:spcBef>
            </a:pPr>
            <a:r>
              <a:rPr lang="en-US" dirty="0">
                <a:sym typeface="Wingdings"/>
              </a:rPr>
              <a:t>DG giving: The pill increases giving</a:t>
            </a:r>
          </a:p>
          <a:p>
            <a:pPr>
              <a:lnSpc>
                <a:spcPct val="120000"/>
              </a:lnSpc>
              <a:spcBef>
                <a:spcPts val="0"/>
              </a:spcBef>
            </a:pPr>
            <a:r>
              <a:rPr lang="en-US" dirty="0">
                <a:sym typeface="Wingdings"/>
              </a:rPr>
              <a:t>Risk taking: The pill decreases financial risk taking</a:t>
            </a:r>
          </a:p>
          <a:p>
            <a:pPr>
              <a:lnSpc>
                <a:spcPct val="120000"/>
              </a:lnSpc>
              <a:spcBef>
                <a:spcPts val="0"/>
              </a:spcBef>
              <a:spcAft>
                <a:spcPts val="450"/>
              </a:spcAft>
            </a:pPr>
            <a:r>
              <a:rPr lang="en-US" dirty="0">
                <a:sym typeface="Wingdings"/>
              </a:rPr>
              <a:t>Willingness to compete: The pill decreases willingness to compete</a:t>
            </a:r>
          </a:p>
          <a:p>
            <a:pPr>
              <a:lnSpc>
                <a:spcPct val="120000"/>
              </a:lnSpc>
              <a:spcBef>
                <a:spcPts val="0"/>
              </a:spcBef>
              <a:spcAft>
                <a:spcPts val="450"/>
              </a:spcAft>
            </a:pPr>
            <a:r>
              <a:rPr lang="en-US" dirty="0">
                <a:sym typeface="Wingdings"/>
              </a:rPr>
              <a:t>Menstrual cycle: ???</a:t>
            </a:r>
          </a:p>
          <a:p>
            <a:endParaRPr lang="en-US" dirty="0"/>
          </a:p>
        </p:txBody>
      </p:sp>
    </p:spTree>
    <p:extLst>
      <p:ext uri="{BB962C8B-B14F-4D97-AF65-F5344CB8AC3E}">
        <p14:creationId xmlns:p14="http://schemas.microsoft.com/office/powerpoint/2010/main" val="329991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hormones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61975" y="1164212"/>
            <a:ext cx="8020050" cy="5397937"/>
          </a:xfrm>
          <a:prstGeom prst="rect">
            <a:avLst/>
          </a:prstGeom>
        </p:spPr>
      </p:pic>
    </p:spTree>
    <p:extLst>
      <p:ext uri="{BB962C8B-B14F-4D97-AF65-F5344CB8AC3E}">
        <p14:creationId xmlns:p14="http://schemas.microsoft.com/office/powerpoint/2010/main" val="3234215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67125" cy="1143000"/>
          </a:xfrm>
        </p:spPr>
        <p:txBody>
          <a:bodyPr/>
          <a:lstStyle/>
          <a:p>
            <a:r>
              <a:rPr lang="en-US"/>
              <a:t>Results</a:t>
            </a:r>
          </a:p>
        </p:txBody>
      </p:sp>
      <p:sp>
        <p:nvSpPr>
          <p:cNvPr id="6" name="Content Placeholder 2"/>
          <p:cNvSpPr txBox="1">
            <a:spLocks/>
          </p:cNvSpPr>
          <p:nvPr/>
        </p:nvSpPr>
        <p:spPr>
          <a:xfrm>
            <a:off x="457200" y="1600200"/>
            <a:ext cx="401419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No effects on 3 main measures of economic decision making</a:t>
            </a:r>
          </a:p>
          <a:p>
            <a:r>
              <a:rPr lang="en-US" dirty="0"/>
              <a:t>Significant negative effects on general wellbeing (reported elsewhere)</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191635" y="104775"/>
            <a:ext cx="4952365" cy="6753225"/>
          </a:xfrm>
          <a:prstGeom prst="rect">
            <a:avLst/>
          </a:prstGeom>
        </p:spPr>
      </p:pic>
    </p:spTree>
    <p:extLst>
      <p:ext uri="{BB962C8B-B14F-4D97-AF65-F5344CB8AC3E}">
        <p14:creationId xmlns:p14="http://schemas.microsoft.com/office/powerpoint/2010/main" val="415702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blip>
          <a:srcRect l="-15267" r="-15267"/>
          <a:stretch>
            <a:fillRect/>
          </a:stretch>
        </p:blipFill>
        <p:spPr>
          <a:xfrm>
            <a:off x="-168660" y="1600200"/>
            <a:ext cx="9560306" cy="5257800"/>
          </a:xfrm>
        </p:spPr>
      </p:pic>
    </p:spTree>
    <p:extLst>
      <p:ext uri="{BB962C8B-B14F-4D97-AF65-F5344CB8AC3E}">
        <p14:creationId xmlns:p14="http://schemas.microsoft.com/office/powerpoint/2010/main" val="3059252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4" name="Content Placeholder 3"/>
          <p:cNvPicPr>
            <a:picLocks noGrp="1" noChangeAspect="1"/>
          </p:cNvPicPr>
          <p:nvPr>
            <p:ph idx="1"/>
          </p:nvPr>
        </p:nvPicPr>
        <p:blipFill>
          <a:blip r:embed="rId3">
            <a:clrChange>
              <a:clrFrom>
                <a:srgbClr val="FFFFFF"/>
              </a:clrFrom>
              <a:clrTo>
                <a:srgbClr val="FFFFFF">
                  <a:alpha val="0"/>
                </a:srgbClr>
              </a:clrTo>
            </a:clrChange>
          </a:blip>
          <a:srcRect t="-403" b="-403"/>
          <a:stretch>
            <a:fillRect/>
          </a:stretch>
        </p:blipFill>
        <p:spPr>
          <a:xfrm>
            <a:off x="102853" y="1232108"/>
            <a:ext cx="9041147" cy="4972283"/>
          </a:xfrm>
        </p:spPr>
      </p:pic>
      <p:sp>
        <p:nvSpPr>
          <p:cNvPr id="5" name="TextBox 4"/>
          <p:cNvSpPr txBox="1"/>
          <p:nvPr/>
        </p:nvSpPr>
        <p:spPr>
          <a:xfrm>
            <a:off x="3202931" y="6259604"/>
            <a:ext cx="2729007" cy="646331"/>
          </a:xfrm>
          <a:prstGeom prst="rect">
            <a:avLst/>
          </a:prstGeom>
          <a:noFill/>
        </p:spPr>
        <p:txBody>
          <a:bodyPr wrap="none" rtlCol="0">
            <a:spAutoFit/>
          </a:bodyPr>
          <a:lstStyle/>
          <a:p>
            <a:r>
              <a:rPr lang="en-US" dirty="0"/>
              <a:t>Follicular phase as baseline</a:t>
            </a:r>
          </a:p>
          <a:p>
            <a:endParaRPr lang="en-US" dirty="0"/>
          </a:p>
        </p:txBody>
      </p:sp>
    </p:spTree>
    <p:extLst>
      <p:ext uri="{BB962C8B-B14F-4D97-AF65-F5344CB8AC3E}">
        <p14:creationId xmlns:p14="http://schemas.microsoft.com/office/powerpoint/2010/main" val="3746259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Testosterone administration study</a:t>
            </a:r>
          </a:p>
        </p:txBody>
      </p:sp>
      <p:sp>
        <p:nvSpPr>
          <p:cNvPr id="3" name="Content Placeholder 2"/>
          <p:cNvSpPr>
            <a:spLocks noGrp="1"/>
          </p:cNvSpPr>
          <p:nvPr>
            <p:ph idx="1"/>
          </p:nvPr>
        </p:nvSpPr>
        <p:spPr>
          <a:xfrm>
            <a:off x="457200" y="1600200"/>
            <a:ext cx="8229600" cy="4086225"/>
          </a:xfrm>
        </p:spPr>
        <p:txBody>
          <a:bodyPr>
            <a:normAutofit lnSpcReduction="10000"/>
          </a:bodyPr>
          <a:lstStyle/>
          <a:p>
            <a:r>
              <a:rPr lang="en-US" dirty="0"/>
              <a:t>N=241 men</a:t>
            </a:r>
          </a:p>
          <a:p>
            <a:r>
              <a:rPr lang="en-US" dirty="0"/>
              <a:t>100 mg T (transdermal gel, N=123) </a:t>
            </a:r>
            <a:r>
              <a:rPr lang="en-US" dirty="0" err="1"/>
              <a:t>vs</a:t>
            </a:r>
            <a:r>
              <a:rPr lang="en-US" dirty="0"/>
              <a:t> placebo (N=118) administration for a few hours</a:t>
            </a:r>
          </a:p>
          <a:p>
            <a:r>
              <a:rPr lang="en-US" dirty="0"/>
              <a:t>Willingness to compete: N&amp;V style adding 5 2-digit numbers, choice of competition vs piece-rate for future performance</a:t>
            </a:r>
          </a:p>
          <a:p>
            <a:r>
              <a:rPr lang="en-US" dirty="0"/>
              <a:t>Risk task: Multiple price list (choices between certain amount and 50-50 gamble)</a:t>
            </a:r>
          </a:p>
          <a:p>
            <a:endParaRPr lang="en-US" dirty="0"/>
          </a:p>
        </p:txBody>
      </p:sp>
      <p:sp>
        <p:nvSpPr>
          <p:cNvPr id="4" name="TextBox 3"/>
          <p:cNvSpPr txBox="1"/>
          <p:nvPr/>
        </p:nvSpPr>
        <p:spPr>
          <a:xfrm>
            <a:off x="2354359" y="6191305"/>
            <a:ext cx="6628700" cy="369332"/>
          </a:xfrm>
          <a:prstGeom prst="rect">
            <a:avLst/>
          </a:prstGeom>
          <a:noFill/>
        </p:spPr>
        <p:txBody>
          <a:bodyPr wrap="none" rtlCol="0">
            <a:spAutoFit/>
          </a:bodyPr>
          <a:lstStyle/>
          <a:p>
            <a:r>
              <a:rPr lang="en-US" dirty="0"/>
              <a:t>Nadler, </a:t>
            </a:r>
            <a:r>
              <a:rPr lang="en-US" dirty="0" err="1"/>
              <a:t>Camerer</a:t>
            </a:r>
            <a:r>
              <a:rPr lang="en-US" dirty="0"/>
              <a:t>, Dreber, </a:t>
            </a:r>
            <a:r>
              <a:rPr lang="en-US" dirty="0" err="1"/>
              <a:t>Frydman</a:t>
            </a:r>
            <a:r>
              <a:rPr lang="en-US" dirty="0"/>
              <a:t>, </a:t>
            </a:r>
            <a:r>
              <a:rPr lang="en-US" dirty="0" err="1"/>
              <a:t>Previtero</a:t>
            </a:r>
            <a:r>
              <a:rPr lang="en-US" dirty="0"/>
              <a:t>, </a:t>
            </a:r>
            <a:r>
              <a:rPr lang="en-US" dirty="0" err="1"/>
              <a:t>Zava</a:t>
            </a:r>
            <a:r>
              <a:rPr lang="en-US" dirty="0"/>
              <a:t>, Nave in progress</a:t>
            </a:r>
          </a:p>
        </p:txBody>
      </p:sp>
    </p:spTree>
    <p:extLst>
      <p:ext uri="{BB962C8B-B14F-4D97-AF65-F5344CB8AC3E}">
        <p14:creationId xmlns:p14="http://schemas.microsoft.com/office/powerpoint/2010/main" val="3999894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Testosterone administration study</a:t>
            </a:r>
          </a:p>
        </p:txBody>
      </p:sp>
      <p:sp>
        <p:nvSpPr>
          <p:cNvPr id="3" name="Content Placeholder 2"/>
          <p:cNvSpPr>
            <a:spLocks noGrp="1"/>
          </p:cNvSpPr>
          <p:nvPr>
            <p:ph idx="1"/>
          </p:nvPr>
        </p:nvSpPr>
        <p:spPr/>
        <p:txBody>
          <a:bodyPr/>
          <a:lstStyle/>
          <a:p>
            <a:r>
              <a:rPr lang="en-US" dirty="0"/>
              <a:t>No effect on willingness to compete</a:t>
            </a:r>
          </a:p>
          <a:p>
            <a:pPr lvl="1"/>
            <a:r>
              <a:rPr lang="en-US" dirty="0"/>
              <a:t>d=0.06, p=0.63</a:t>
            </a:r>
          </a:p>
          <a:p>
            <a:r>
              <a:rPr lang="en-US" dirty="0"/>
              <a:t>No effect on financial risk taking</a:t>
            </a:r>
          </a:p>
          <a:p>
            <a:pPr lvl="1"/>
            <a:r>
              <a:rPr lang="en-US" dirty="0"/>
              <a:t>d=0.0, p=0.90</a:t>
            </a:r>
          </a:p>
          <a:p>
            <a:r>
              <a:rPr lang="en-US" dirty="0"/>
              <a:t>Combining papers with Falk and </a:t>
            </a:r>
            <a:r>
              <a:rPr lang="en-US" dirty="0" err="1"/>
              <a:t>Wibral</a:t>
            </a:r>
            <a:endParaRPr lang="en-US" dirty="0"/>
          </a:p>
          <a:p>
            <a:endParaRPr lang="en-US" dirty="0"/>
          </a:p>
        </p:txBody>
      </p:sp>
      <p:sp>
        <p:nvSpPr>
          <p:cNvPr id="4" name="TextBox 3"/>
          <p:cNvSpPr txBox="1"/>
          <p:nvPr/>
        </p:nvSpPr>
        <p:spPr>
          <a:xfrm>
            <a:off x="2354359" y="6053653"/>
            <a:ext cx="6628700" cy="369332"/>
          </a:xfrm>
          <a:prstGeom prst="rect">
            <a:avLst/>
          </a:prstGeom>
          <a:noFill/>
        </p:spPr>
        <p:txBody>
          <a:bodyPr wrap="none" rtlCol="0">
            <a:spAutoFit/>
          </a:bodyPr>
          <a:lstStyle/>
          <a:p>
            <a:r>
              <a:rPr lang="en-US" dirty="0"/>
              <a:t>Nadler, </a:t>
            </a:r>
            <a:r>
              <a:rPr lang="en-US" dirty="0" err="1"/>
              <a:t>Camerer</a:t>
            </a:r>
            <a:r>
              <a:rPr lang="en-US" dirty="0"/>
              <a:t>, Dreber, </a:t>
            </a:r>
            <a:r>
              <a:rPr lang="en-US" dirty="0" err="1"/>
              <a:t>Frydman</a:t>
            </a:r>
            <a:r>
              <a:rPr lang="en-US" dirty="0"/>
              <a:t>, </a:t>
            </a:r>
            <a:r>
              <a:rPr lang="en-US" dirty="0" err="1"/>
              <a:t>Previtero</a:t>
            </a:r>
            <a:r>
              <a:rPr lang="en-US" dirty="0"/>
              <a:t>, </a:t>
            </a:r>
            <a:r>
              <a:rPr lang="en-US" dirty="0" err="1"/>
              <a:t>Zava</a:t>
            </a:r>
            <a:r>
              <a:rPr lang="en-US" dirty="0"/>
              <a:t>, Nave in progress</a:t>
            </a:r>
          </a:p>
        </p:txBody>
      </p:sp>
    </p:spTree>
    <p:extLst>
      <p:ext uri="{BB962C8B-B14F-4D97-AF65-F5344CB8AC3E}">
        <p14:creationId xmlns:p14="http://schemas.microsoft.com/office/powerpoint/2010/main" val="931259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2D:4D</a:t>
            </a:r>
          </a:p>
        </p:txBody>
      </p:sp>
      <p:sp>
        <p:nvSpPr>
          <p:cNvPr id="3" name="Content Placeholder 2"/>
          <p:cNvSpPr>
            <a:spLocks noGrp="1"/>
          </p:cNvSpPr>
          <p:nvPr>
            <p:ph idx="1"/>
          </p:nvPr>
        </p:nvSpPr>
        <p:spPr/>
        <p:txBody>
          <a:bodyPr>
            <a:normAutofit fontScale="92500" lnSpcReduction="10000"/>
          </a:bodyPr>
          <a:lstStyle/>
          <a:p>
            <a:r>
              <a:rPr lang="en-US" dirty="0"/>
              <a:t>Putative proxy of testosterone exposure in utero</a:t>
            </a:r>
          </a:p>
          <a:p>
            <a:pPr lvl="1"/>
            <a:r>
              <a:rPr lang="en-US" dirty="0"/>
              <a:t>Amniotic fluid, CAH, gender differences</a:t>
            </a:r>
          </a:p>
          <a:p>
            <a:r>
              <a:rPr lang="en-US" dirty="0"/>
              <a:t>Many degrees of freedom</a:t>
            </a:r>
          </a:p>
          <a:p>
            <a:pPr lvl="1"/>
            <a:r>
              <a:rPr lang="en-US" dirty="0"/>
              <a:t>Which hand? Which group? Squared 2D:4D?</a:t>
            </a:r>
          </a:p>
          <a:p>
            <a:r>
              <a:rPr lang="en-US" dirty="0"/>
              <a:t>2D:4D in contraceptive pill study</a:t>
            </a:r>
          </a:p>
          <a:p>
            <a:pPr lvl="1"/>
            <a:r>
              <a:rPr lang="en-US" dirty="0"/>
              <a:t>DG giving</a:t>
            </a:r>
          </a:p>
          <a:p>
            <a:pPr lvl="1"/>
            <a:r>
              <a:rPr lang="en-US" dirty="0"/>
              <a:t>Risk taking</a:t>
            </a:r>
          </a:p>
          <a:p>
            <a:pPr lvl="1"/>
            <a:r>
              <a:rPr lang="en-US" dirty="0"/>
              <a:t>Willingness to compete</a:t>
            </a:r>
          </a:p>
          <a:p>
            <a:r>
              <a:rPr lang="en-US" dirty="0"/>
              <a:t>Your priors?</a:t>
            </a:r>
          </a:p>
        </p:txBody>
      </p:sp>
      <p:sp>
        <p:nvSpPr>
          <p:cNvPr id="4" name="TextBox 3"/>
          <p:cNvSpPr txBox="1"/>
          <p:nvPr/>
        </p:nvSpPr>
        <p:spPr>
          <a:xfrm>
            <a:off x="5554081" y="6136891"/>
            <a:ext cx="3311724" cy="461665"/>
          </a:xfrm>
          <a:prstGeom prst="rect">
            <a:avLst/>
          </a:prstGeom>
          <a:noFill/>
        </p:spPr>
        <p:txBody>
          <a:bodyPr wrap="none" rtlCol="0">
            <a:spAutoFit/>
          </a:bodyPr>
          <a:lstStyle/>
          <a:p>
            <a:r>
              <a:rPr lang="en-US" sz="2400" dirty="0" err="1"/>
              <a:t>Parslow</a:t>
            </a:r>
            <a:r>
              <a:rPr lang="en-US" sz="2400" dirty="0"/>
              <a:t> et al. in progress</a:t>
            </a:r>
          </a:p>
        </p:txBody>
      </p:sp>
    </p:spTree>
    <p:extLst>
      <p:ext uri="{BB962C8B-B14F-4D97-AF65-F5344CB8AC3E}">
        <p14:creationId xmlns:p14="http://schemas.microsoft.com/office/powerpoint/2010/main" val="187638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many published claims are false?</a:t>
            </a:r>
          </a:p>
        </p:txBody>
      </p:sp>
      <p:sp>
        <p:nvSpPr>
          <p:cNvPr id="3" name="Content Placeholder 2"/>
          <p:cNvSpPr>
            <a:spLocks noGrp="1"/>
          </p:cNvSpPr>
          <p:nvPr>
            <p:ph idx="1"/>
          </p:nvPr>
        </p:nvSpPr>
        <p:spPr/>
        <p:txBody>
          <a:bodyPr/>
          <a:lstStyle/>
          <a:p>
            <a:r>
              <a:rPr lang="en-US" dirty="0"/>
              <a:t>Type 1 errors</a:t>
            </a:r>
          </a:p>
          <a:p>
            <a:r>
              <a:rPr lang="en-US" dirty="0"/>
              <a:t>Type 2 errors</a:t>
            </a:r>
          </a:p>
        </p:txBody>
      </p:sp>
      <p:sp>
        <p:nvSpPr>
          <p:cNvPr id="4" name="Rectangle 3"/>
          <p:cNvSpPr/>
          <p:nvPr/>
        </p:nvSpPr>
        <p:spPr>
          <a:xfrm>
            <a:off x="923425" y="6200081"/>
            <a:ext cx="8220575" cy="369332"/>
          </a:xfrm>
          <a:prstGeom prst="rect">
            <a:avLst/>
          </a:prstGeom>
        </p:spPr>
        <p:txBody>
          <a:bodyPr wrap="square">
            <a:spAutoFit/>
          </a:bodyPr>
          <a:lstStyle/>
          <a:p>
            <a:r>
              <a:rPr lang="en-NZ" dirty="0"/>
              <a:t>Ioannidis 2005 </a:t>
            </a:r>
            <a:r>
              <a:rPr lang="en-NZ" dirty="0" err="1"/>
              <a:t>PLoS</a:t>
            </a:r>
            <a:r>
              <a:rPr lang="en-NZ" dirty="0"/>
              <a:t> Medicine: Why Most Published Research Findings Are False</a:t>
            </a:r>
          </a:p>
        </p:txBody>
      </p:sp>
      <p:pic>
        <p:nvPicPr>
          <p:cNvPr id="6" name="Picture 8" descr="mage result for publication bia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3062" y="2123222"/>
            <a:ext cx="3125731" cy="34203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55292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6412-9975-2C49-BBA5-570259A5FA1F}"/>
              </a:ext>
            </a:extLst>
          </p:cNvPr>
          <p:cNvSpPr>
            <a:spLocks noGrp="1"/>
          </p:cNvSpPr>
          <p:nvPr>
            <p:ph type="title"/>
          </p:nvPr>
        </p:nvSpPr>
        <p:spPr/>
        <p:txBody>
          <a:bodyPr/>
          <a:lstStyle/>
          <a:p>
            <a:endParaRPr lang="sv-SE"/>
          </a:p>
        </p:txBody>
      </p:sp>
      <p:sp>
        <p:nvSpPr>
          <p:cNvPr id="3" name="Content Placeholder 2">
            <a:extLst>
              <a:ext uri="{FF2B5EF4-FFF2-40B4-BE49-F238E27FC236}">
                <a16:creationId xmlns:a16="http://schemas.microsoft.com/office/drawing/2014/main" id="{B43E33F8-32A0-574A-B960-D78887A37E9A}"/>
              </a:ext>
            </a:extLst>
          </p:cNvPr>
          <p:cNvSpPr>
            <a:spLocks noGrp="1"/>
          </p:cNvSpPr>
          <p:nvPr>
            <p:ph idx="1"/>
          </p:nvPr>
        </p:nvSpPr>
        <p:spPr/>
        <p:txBody>
          <a:bodyPr/>
          <a:lstStyle/>
          <a:p>
            <a:endParaRPr lang="sv-SE"/>
          </a:p>
        </p:txBody>
      </p:sp>
      <p:pic>
        <p:nvPicPr>
          <p:cNvPr id="4" name="Picture 3">
            <a:extLst>
              <a:ext uri="{FF2B5EF4-FFF2-40B4-BE49-F238E27FC236}">
                <a16:creationId xmlns:a16="http://schemas.microsoft.com/office/drawing/2014/main" id="{ABFE6891-2C61-2044-BEAF-CFFC562712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36230" y="503594"/>
            <a:ext cx="6303819" cy="6078683"/>
          </a:xfrm>
          <a:prstGeom prst="rect">
            <a:avLst/>
          </a:prstGeom>
        </p:spPr>
      </p:pic>
    </p:spTree>
    <p:extLst>
      <p:ext uri="{BB962C8B-B14F-4D97-AF65-F5344CB8AC3E}">
        <p14:creationId xmlns:p14="http://schemas.microsoft.com/office/powerpoint/2010/main" val="876087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A4D3-04E2-F348-A5EC-96CF0619C98E}"/>
              </a:ext>
            </a:extLst>
          </p:cNvPr>
          <p:cNvSpPr>
            <a:spLocks noGrp="1"/>
          </p:cNvSpPr>
          <p:nvPr>
            <p:ph type="title"/>
          </p:nvPr>
        </p:nvSpPr>
        <p:spPr/>
        <p:txBody>
          <a:bodyPr/>
          <a:lstStyle/>
          <a:p>
            <a:endParaRPr lang="sv-SE"/>
          </a:p>
        </p:txBody>
      </p:sp>
      <p:sp>
        <p:nvSpPr>
          <p:cNvPr id="3" name="Content Placeholder 2">
            <a:extLst>
              <a:ext uri="{FF2B5EF4-FFF2-40B4-BE49-F238E27FC236}">
                <a16:creationId xmlns:a16="http://schemas.microsoft.com/office/drawing/2014/main" id="{2A33D1E2-EEDD-144B-BEEA-6E281F0BB444}"/>
              </a:ext>
            </a:extLst>
          </p:cNvPr>
          <p:cNvSpPr>
            <a:spLocks noGrp="1"/>
          </p:cNvSpPr>
          <p:nvPr>
            <p:ph idx="1"/>
          </p:nvPr>
        </p:nvSpPr>
        <p:spPr/>
        <p:txBody>
          <a:bodyPr/>
          <a:lstStyle/>
          <a:p>
            <a:endParaRPr lang="sv-SE"/>
          </a:p>
        </p:txBody>
      </p:sp>
      <p:pic>
        <p:nvPicPr>
          <p:cNvPr id="4" name="Picture 3">
            <a:extLst>
              <a:ext uri="{FF2B5EF4-FFF2-40B4-BE49-F238E27FC236}">
                <a16:creationId xmlns:a16="http://schemas.microsoft.com/office/drawing/2014/main" id="{CF8FE86B-275A-5646-9E24-F5984ACB82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75986" y="473167"/>
            <a:ext cx="6257711" cy="6179975"/>
          </a:xfrm>
          <a:prstGeom prst="rect">
            <a:avLst/>
          </a:prstGeom>
        </p:spPr>
      </p:pic>
    </p:spTree>
    <p:extLst>
      <p:ext uri="{BB962C8B-B14F-4D97-AF65-F5344CB8AC3E}">
        <p14:creationId xmlns:p14="http://schemas.microsoft.com/office/powerpoint/2010/main" val="2314818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C8EA-0D9B-6E48-8E55-DFF97EA28BAE}"/>
              </a:ext>
            </a:extLst>
          </p:cNvPr>
          <p:cNvSpPr>
            <a:spLocks noGrp="1"/>
          </p:cNvSpPr>
          <p:nvPr>
            <p:ph type="title"/>
          </p:nvPr>
        </p:nvSpPr>
        <p:spPr/>
        <p:txBody>
          <a:bodyPr/>
          <a:lstStyle/>
          <a:p>
            <a:endParaRPr lang="sv-SE"/>
          </a:p>
        </p:txBody>
      </p:sp>
      <p:sp>
        <p:nvSpPr>
          <p:cNvPr id="3" name="Content Placeholder 2">
            <a:extLst>
              <a:ext uri="{FF2B5EF4-FFF2-40B4-BE49-F238E27FC236}">
                <a16:creationId xmlns:a16="http://schemas.microsoft.com/office/drawing/2014/main" id="{C930F17F-27B3-2548-8672-E10A80784EF3}"/>
              </a:ext>
            </a:extLst>
          </p:cNvPr>
          <p:cNvSpPr>
            <a:spLocks noGrp="1"/>
          </p:cNvSpPr>
          <p:nvPr>
            <p:ph idx="1"/>
          </p:nvPr>
        </p:nvSpPr>
        <p:spPr/>
        <p:txBody>
          <a:bodyPr/>
          <a:lstStyle/>
          <a:p>
            <a:endParaRPr lang="sv-SE"/>
          </a:p>
        </p:txBody>
      </p:sp>
      <p:pic>
        <p:nvPicPr>
          <p:cNvPr id="4" name="Picture 3">
            <a:extLst>
              <a:ext uri="{FF2B5EF4-FFF2-40B4-BE49-F238E27FC236}">
                <a16:creationId xmlns:a16="http://schemas.microsoft.com/office/drawing/2014/main" id="{8EF68C06-18F2-BE49-8D6C-02C4E285E4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15295" y="694725"/>
            <a:ext cx="6144772" cy="5887206"/>
          </a:xfrm>
          <a:prstGeom prst="rect">
            <a:avLst/>
          </a:prstGeom>
        </p:spPr>
      </p:pic>
    </p:spTree>
    <p:extLst>
      <p:ext uri="{BB962C8B-B14F-4D97-AF65-F5344CB8AC3E}">
        <p14:creationId xmlns:p14="http://schemas.microsoft.com/office/powerpoint/2010/main" val="833226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B7F3-10FC-D644-A2BB-3C1026157051}"/>
              </a:ext>
            </a:extLst>
          </p:cNvPr>
          <p:cNvSpPr>
            <a:spLocks noGrp="1"/>
          </p:cNvSpPr>
          <p:nvPr>
            <p:ph type="title"/>
          </p:nvPr>
        </p:nvSpPr>
        <p:spPr/>
        <p:txBody>
          <a:bodyPr/>
          <a:lstStyle/>
          <a:p>
            <a:endParaRPr lang="sv-SE"/>
          </a:p>
        </p:txBody>
      </p:sp>
      <p:sp>
        <p:nvSpPr>
          <p:cNvPr id="3" name="Content Placeholder 2">
            <a:extLst>
              <a:ext uri="{FF2B5EF4-FFF2-40B4-BE49-F238E27FC236}">
                <a16:creationId xmlns:a16="http://schemas.microsoft.com/office/drawing/2014/main" id="{0200B078-EA46-8D45-9813-B436517A17AE}"/>
              </a:ext>
            </a:extLst>
          </p:cNvPr>
          <p:cNvSpPr>
            <a:spLocks noGrp="1"/>
          </p:cNvSpPr>
          <p:nvPr>
            <p:ph idx="1"/>
          </p:nvPr>
        </p:nvSpPr>
        <p:spPr/>
        <p:txBody>
          <a:bodyPr/>
          <a:lstStyle/>
          <a:p>
            <a:endParaRPr lang="sv-SE"/>
          </a:p>
        </p:txBody>
      </p:sp>
      <p:pic>
        <p:nvPicPr>
          <p:cNvPr id="4" name="Picture 3">
            <a:extLst>
              <a:ext uri="{FF2B5EF4-FFF2-40B4-BE49-F238E27FC236}">
                <a16:creationId xmlns:a16="http://schemas.microsoft.com/office/drawing/2014/main" id="{68A7A662-28F7-A142-BE03-DA3529844F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4938" y="1123165"/>
            <a:ext cx="6598759" cy="5039997"/>
          </a:xfrm>
          <a:prstGeom prst="rect">
            <a:avLst/>
          </a:prstGeom>
        </p:spPr>
      </p:pic>
    </p:spTree>
    <p:extLst>
      <p:ext uri="{BB962C8B-B14F-4D97-AF65-F5344CB8AC3E}">
        <p14:creationId xmlns:p14="http://schemas.microsoft.com/office/powerpoint/2010/main" val="2396025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 sex hormones and economic decision making</a:t>
            </a:r>
          </a:p>
        </p:txBody>
      </p:sp>
      <p:sp>
        <p:nvSpPr>
          <p:cNvPr id="3" name="Content Placeholder 2"/>
          <p:cNvSpPr>
            <a:spLocks noGrp="1"/>
          </p:cNvSpPr>
          <p:nvPr>
            <p:ph idx="1"/>
          </p:nvPr>
        </p:nvSpPr>
        <p:spPr/>
        <p:txBody>
          <a:bodyPr>
            <a:normAutofit fontScale="92500" lnSpcReduction="20000"/>
          </a:bodyPr>
          <a:lstStyle/>
          <a:p>
            <a:r>
              <a:rPr lang="en-US" dirty="0"/>
              <a:t>Mainly started with smaller noisy studies with inconsistent results</a:t>
            </a:r>
          </a:p>
          <a:p>
            <a:pPr lvl="1"/>
            <a:r>
              <a:rPr lang="en-US" dirty="0"/>
              <a:t>Most cannot reject the null</a:t>
            </a:r>
          </a:p>
          <a:p>
            <a:r>
              <a:rPr lang="en-US" dirty="0"/>
              <a:t>No evidence for causal results in later larger studies</a:t>
            </a:r>
          </a:p>
          <a:p>
            <a:r>
              <a:rPr lang="en-US" dirty="0"/>
              <a:t>(N=1000 men and T in progress)</a:t>
            </a:r>
          </a:p>
          <a:p>
            <a:r>
              <a:rPr lang="en-US" dirty="0"/>
              <a:t>(2D:4D and SOEP with </a:t>
            </a:r>
            <a:r>
              <a:rPr lang="en-US" dirty="0" err="1"/>
              <a:t>Levent</a:t>
            </a:r>
            <a:r>
              <a:rPr lang="en-US" dirty="0"/>
              <a:t> </a:t>
            </a:r>
            <a:r>
              <a:rPr lang="en-US" dirty="0" err="1"/>
              <a:t>Neyse</a:t>
            </a:r>
            <a:r>
              <a:rPr lang="en-US" dirty="0"/>
              <a:t> in progress)</a:t>
            </a:r>
          </a:p>
          <a:p>
            <a:r>
              <a:rPr lang="en-US" dirty="0"/>
              <a:t>What other fields of gender economics are like this?</a:t>
            </a:r>
          </a:p>
          <a:p>
            <a:pPr lvl="1"/>
            <a:r>
              <a:rPr lang="en-US" dirty="0"/>
              <a:t>Many outcome variables, interactions with bunch of variables, removal of outliers, </a:t>
            </a:r>
            <a:r>
              <a:rPr lang="en-US" dirty="0" err="1"/>
              <a:t>etc</a:t>
            </a:r>
            <a:endParaRPr lang="en-US" dirty="0"/>
          </a:p>
        </p:txBody>
      </p:sp>
      <p:sp>
        <p:nvSpPr>
          <p:cNvPr id="4" name="TextBox 3"/>
          <p:cNvSpPr txBox="1"/>
          <p:nvPr/>
        </p:nvSpPr>
        <p:spPr>
          <a:xfrm>
            <a:off x="0" y="6105526"/>
            <a:ext cx="8877300" cy="646331"/>
          </a:xfrm>
          <a:prstGeom prst="rect">
            <a:avLst/>
          </a:prstGeom>
          <a:noFill/>
        </p:spPr>
        <p:txBody>
          <a:bodyPr wrap="square" rtlCol="0">
            <a:spAutoFit/>
          </a:bodyPr>
          <a:lstStyle/>
          <a:p>
            <a:pPr algn="r"/>
            <a:r>
              <a:rPr lang="en-US" dirty="0"/>
              <a:t>See new book chapter by Dreber and </a:t>
            </a:r>
            <a:r>
              <a:rPr lang="en-US" dirty="0" err="1"/>
              <a:t>Johannesson</a:t>
            </a:r>
            <a:r>
              <a:rPr lang="en-US" dirty="0"/>
              <a:t> in International Handbook of Social Neuroendocrinology for more</a:t>
            </a:r>
          </a:p>
        </p:txBody>
      </p:sp>
    </p:spTree>
    <p:extLst>
      <p:ext uri="{BB962C8B-B14F-4D97-AF65-F5344CB8AC3E}">
        <p14:creationId xmlns:p14="http://schemas.microsoft.com/office/powerpoint/2010/main" val="206573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thoughts</a:t>
            </a:r>
          </a:p>
        </p:txBody>
      </p:sp>
      <p:sp>
        <p:nvSpPr>
          <p:cNvPr id="3" name="Content Placeholder 2"/>
          <p:cNvSpPr>
            <a:spLocks noGrp="1"/>
          </p:cNvSpPr>
          <p:nvPr>
            <p:ph idx="1"/>
          </p:nvPr>
        </p:nvSpPr>
        <p:spPr>
          <a:xfrm>
            <a:off x="457200" y="1600200"/>
            <a:ext cx="8229600" cy="5067300"/>
          </a:xfrm>
        </p:spPr>
        <p:txBody>
          <a:bodyPr>
            <a:normAutofit/>
          </a:bodyPr>
          <a:lstStyle/>
          <a:p>
            <a:r>
              <a:rPr lang="en-US" dirty="0">
                <a:solidFill>
                  <a:srgbClr val="FF3DCB"/>
                </a:solidFill>
              </a:rPr>
              <a:t>Pre-analysis plans</a:t>
            </a:r>
          </a:p>
          <a:p>
            <a:r>
              <a:rPr lang="en-US" dirty="0"/>
              <a:t>Higher power</a:t>
            </a:r>
          </a:p>
          <a:p>
            <a:r>
              <a:rPr lang="en-US" dirty="0"/>
              <a:t>Team science</a:t>
            </a:r>
          </a:p>
          <a:p>
            <a:endParaRPr lang="en-US" dirty="0"/>
          </a:p>
        </p:txBody>
      </p:sp>
    </p:spTree>
    <p:extLst>
      <p:ext uri="{BB962C8B-B14F-4D97-AF65-F5344CB8AC3E}">
        <p14:creationId xmlns:p14="http://schemas.microsoft.com/office/powerpoint/2010/main" val="3957182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848"/>
            <a:ext cx="8229600" cy="1143000"/>
          </a:xfrm>
        </p:spPr>
        <p:txBody>
          <a:bodyPr/>
          <a:lstStyle/>
          <a:p>
            <a:r>
              <a:rPr lang="en-US" dirty="0"/>
              <a:t>p&lt;0.005</a:t>
            </a:r>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8F11BB0-0AFB-0B4E-A703-73A0334E92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77499" y="1194419"/>
            <a:ext cx="6555194" cy="5187720"/>
          </a:xfrm>
          <a:prstGeom prst="rect">
            <a:avLst/>
          </a:prstGeom>
        </p:spPr>
      </p:pic>
      <p:sp>
        <p:nvSpPr>
          <p:cNvPr id="5" name="TextBox 4">
            <a:extLst>
              <a:ext uri="{FF2B5EF4-FFF2-40B4-BE49-F238E27FC236}">
                <a16:creationId xmlns:a16="http://schemas.microsoft.com/office/drawing/2014/main" id="{829D3D57-22DD-C34C-8643-1EA13B032DD0}"/>
              </a:ext>
            </a:extLst>
          </p:cNvPr>
          <p:cNvSpPr txBox="1"/>
          <p:nvPr/>
        </p:nvSpPr>
        <p:spPr>
          <a:xfrm>
            <a:off x="1238327" y="6382139"/>
            <a:ext cx="7614200" cy="369332"/>
          </a:xfrm>
          <a:prstGeom prst="rect">
            <a:avLst/>
          </a:prstGeom>
          <a:noFill/>
        </p:spPr>
        <p:txBody>
          <a:bodyPr wrap="none" rtlCol="0">
            <a:spAutoFit/>
          </a:bodyPr>
          <a:lstStyle/>
          <a:p>
            <a:r>
              <a:rPr lang="en-US" dirty="0"/>
              <a:t>Benjamin et al. </a:t>
            </a:r>
            <a:r>
              <a:rPr lang="en-US"/>
              <a:t>2018 </a:t>
            </a:r>
            <a:r>
              <a:rPr lang="en-US" dirty="0"/>
              <a:t>“Redefine Statistical Significance” Nature Human Behavior</a:t>
            </a:r>
            <a:endParaRPr lang="sv-SE" dirty="0"/>
          </a:p>
        </p:txBody>
      </p:sp>
    </p:spTree>
    <p:extLst>
      <p:ext uri="{BB962C8B-B14F-4D97-AF65-F5344CB8AC3E}">
        <p14:creationId xmlns:p14="http://schemas.microsoft.com/office/powerpoint/2010/main" val="840724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0180"/>
            <a:ext cx="8229600" cy="1820997"/>
          </a:xfrm>
        </p:spPr>
        <p:txBody>
          <a:bodyPr>
            <a:normAutofit/>
          </a:bodyPr>
          <a:lstStyle/>
          <a:p>
            <a:r>
              <a:rPr lang="en-US" dirty="0"/>
              <a:t>Thanks!</a:t>
            </a:r>
            <a:br>
              <a:rPr lang="en-US" dirty="0"/>
            </a:br>
            <a:r>
              <a:rPr lang="en-US" dirty="0" err="1"/>
              <a:t>anna.dreber@hhs.se</a:t>
            </a:r>
            <a:endParaRPr lang="en-US" dirty="0"/>
          </a:p>
        </p:txBody>
      </p:sp>
    </p:spTree>
    <p:extLst>
      <p:ext uri="{BB962C8B-B14F-4D97-AF65-F5344CB8AC3E}">
        <p14:creationId xmlns:p14="http://schemas.microsoft.com/office/powerpoint/2010/main" val="42267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power</a:t>
            </a:r>
          </a:p>
        </p:txBody>
      </p:sp>
      <p:sp>
        <p:nvSpPr>
          <p:cNvPr id="3" name="Content Placeholder 2"/>
          <p:cNvSpPr>
            <a:spLocks noGrp="1"/>
          </p:cNvSpPr>
          <p:nvPr>
            <p:ph idx="1"/>
          </p:nvPr>
        </p:nvSpPr>
        <p:spPr/>
        <p:txBody>
          <a:bodyPr>
            <a:normAutofit fontScale="85000" lnSpcReduction="20000"/>
          </a:bodyPr>
          <a:lstStyle/>
          <a:p>
            <a:r>
              <a:rPr lang="en-US" dirty="0"/>
              <a:t>Power calculations based on some assumed effect size</a:t>
            </a:r>
          </a:p>
          <a:p>
            <a:pPr lvl="1"/>
            <a:r>
              <a:rPr lang="en-US" dirty="0"/>
              <a:t>Empirical: Based on previous studies</a:t>
            </a:r>
          </a:p>
          <a:p>
            <a:pPr lvl="2"/>
            <a:r>
              <a:rPr lang="en-US" dirty="0"/>
              <a:t>Problem: Exaggerated effect sizes!</a:t>
            </a:r>
          </a:p>
          <a:p>
            <a:pPr lvl="2"/>
            <a:r>
              <a:rPr lang="en-US" dirty="0"/>
              <a:t>Or </a:t>
            </a:r>
            <a:r>
              <a:rPr lang="en-US" dirty="0" err="1"/>
              <a:t>Nthe</a:t>
            </a:r>
            <a:r>
              <a:rPr lang="en-US" dirty="0"/>
              <a:t> actually observed result!</a:t>
            </a:r>
          </a:p>
          <a:p>
            <a:pPr lvl="1"/>
            <a:r>
              <a:rPr lang="en-US" dirty="0"/>
              <a:t>Rare goal: The minimum effect size that would be important to find</a:t>
            </a:r>
          </a:p>
          <a:p>
            <a:pPr lvl="2"/>
            <a:r>
              <a:rPr lang="en-US" dirty="0"/>
              <a:t>But how do we talk about effect sizes? More soon</a:t>
            </a:r>
          </a:p>
          <a:p>
            <a:r>
              <a:rPr lang="en-US" dirty="0"/>
              <a:t>Problems with low power: Not just false negative and false positive results, but also Type M (Magnitude) and Type S (Sign) errors</a:t>
            </a:r>
          </a:p>
          <a:p>
            <a:r>
              <a:rPr lang="en-US" dirty="0"/>
              <a:t>In sum: p&lt;0.05 combined with low power can be very misleading</a:t>
            </a:r>
          </a:p>
        </p:txBody>
      </p:sp>
      <p:sp>
        <p:nvSpPr>
          <p:cNvPr id="4" name="TextBox 3"/>
          <p:cNvSpPr txBox="1"/>
          <p:nvPr/>
        </p:nvSpPr>
        <p:spPr>
          <a:xfrm>
            <a:off x="457200" y="6126163"/>
            <a:ext cx="9046794" cy="584775"/>
          </a:xfrm>
          <a:prstGeom prst="rect">
            <a:avLst/>
          </a:prstGeom>
          <a:noFill/>
        </p:spPr>
        <p:txBody>
          <a:bodyPr wrap="square" rtlCol="0">
            <a:spAutoFit/>
          </a:bodyPr>
          <a:lstStyle/>
          <a:p>
            <a:r>
              <a:rPr lang="en-US" sz="1600" dirty="0" err="1"/>
              <a:t>Gelman</a:t>
            </a:r>
            <a:r>
              <a:rPr lang="en-US" sz="1600" dirty="0"/>
              <a:t> A, Carlin J, 2014. “Beyond power calculations: Assessing Type S (sign) and Type M (magnitude) errors”. Perspectives on Psychological Science, 9, 641-651.</a:t>
            </a:r>
          </a:p>
        </p:txBody>
      </p:sp>
    </p:spTree>
    <p:extLst>
      <p:ext uri="{BB962C8B-B14F-4D97-AF65-F5344CB8AC3E}">
        <p14:creationId xmlns:p14="http://schemas.microsoft.com/office/powerpoint/2010/main" val="218628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power</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l="-718" t="1656" r="718" b="30842"/>
          <a:stretch/>
        </p:blipFill>
        <p:spPr>
          <a:xfrm>
            <a:off x="369888" y="1978328"/>
            <a:ext cx="8316912" cy="3409459"/>
          </a:xfrm>
          <a:prstGeom prst="rect">
            <a:avLst/>
          </a:prstGeom>
        </p:spPr>
      </p:pic>
      <p:sp>
        <p:nvSpPr>
          <p:cNvPr id="5" name="TextBox 4"/>
          <p:cNvSpPr txBox="1"/>
          <p:nvPr/>
        </p:nvSpPr>
        <p:spPr>
          <a:xfrm>
            <a:off x="457200" y="6126163"/>
            <a:ext cx="9046794" cy="584775"/>
          </a:xfrm>
          <a:prstGeom prst="rect">
            <a:avLst/>
          </a:prstGeom>
          <a:noFill/>
        </p:spPr>
        <p:txBody>
          <a:bodyPr wrap="square" rtlCol="0">
            <a:spAutoFit/>
          </a:bodyPr>
          <a:lstStyle/>
          <a:p>
            <a:r>
              <a:rPr lang="en-US" sz="1600" dirty="0" err="1"/>
              <a:t>Gelman</a:t>
            </a:r>
            <a:r>
              <a:rPr lang="en-US" sz="1600" dirty="0"/>
              <a:t> A, Carlin J, 2014. “Beyond power calculations: Assessing Type S (sign) and Type M (magnitude) errors”. Perspectives on Psychological Science, 9, 641-651.</a:t>
            </a:r>
          </a:p>
        </p:txBody>
      </p:sp>
    </p:spTree>
    <p:extLst>
      <p:ext uri="{BB962C8B-B14F-4D97-AF65-F5344CB8AC3E}">
        <p14:creationId xmlns:p14="http://schemas.microsoft.com/office/powerpoint/2010/main" val="334922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power: example</a:t>
            </a:r>
          </a:p>
        </p:txBody>
      </p:sp>
      <p:sp>
        <p:nvSpPr>
          <p:cNvPr id="3" name="Content Placeholder 2"/>
          <p:cNvSpPr>
            <a:spLocks noGrp="1"/>
          </p:cNvSpPr>
          <p:nvPr>
            <p:ph idx="1"/>
          </p:nvPr>
        </p:nvSpPr>
        <p:spPr/>
        <p:txBody>
          <a:bodyPr/>
          <a:lstStyle/>
          <a:p>
            <a:r>
              <a:rPr lang="en-US" dirty="0"/>
              <a:t>Menstrual cycle and vote preferences:</a:t>
            </a:r>
          </a:p>
          <a:p>
            <a:r>
              <a:rPr lang="en-US" dirty="0"/>
              <a:t>Comparing women across cycle (between-subject)</a:t>
            </a:r>
          </a:p>
          <a:p>
            <a:pPr lvl="1"/>
            <a:r>
              <a:rPr lang="en-US" dirty="0"/>
              <a:t>Several hundred participants</a:t>
            </a:r>
          </a:p>
          <a:p>
            <a:r>
              <a:rPr lang="en-US" dirty="0"/>
              <a:t>Difference in 17 percentage points in vote preferences in a 2012 pre-election study</a:t>
            </a:r>
          </a:p>
          <a:p>
            <a:r>
              <a:rPr lang="en-US" dirty="0"/>
              <a:t>p=0.035</a:t>
            </a:r>
          </a:p>
        </p:txBody>
      </p:sp>
      <p:sp>
        <p:nvSpPr>
          <p:cNvPr id="4" name="TextBox 3"/>
          <p:cNvSpPr txBox="1"/>
          <p:nvPr/>
        </p:nvSpPr>
        <p:spPr>
          <a:xfrm>
            <a:off x="457200" y="6126163"/>
            <a:ext cx="9046794" cy="584775"/>
          </a:xfrm>
          <a:prstGeom prst="rect">
            <a:avLst/>
          </a:prstGeom>
          <a:noFill/>
        </p:spPr>
        <p:txBody>
          <a:bodyPr wrap="square" rtlCol="0">
            <a:spAutoFit/>
          </a:bodyPr>
          <a:lstStyle/>
          <a:p>
            <a:r>
              <a:rPr lang="en-US" sz="1600" dirty="0" err="1"/>
              <a:t>Gelman</a:t>
            </a:r>
            <a:r>
              <a:rPr lang="en-US" sz="1600" dirty="0"/>
              <a:t> A, Carlin J, 2014. “Beyond power calculations: Assessing Type S (sign) and Type M (magnitude) errors”. Perspectives on Psychological Science, 9, 641-651.</a:t>
            </a:r>
          </a:p>
        </p:txBody>
      </p:sp>
    </p:spTree>
    <p:extLst>
      <p:ext uri="{BB962C8B-B14F-4D97-AF65-F5344CB8AC3E}">
        <p14:creationId xmlns:p14="http://schemas.microsoft.com/office/powerpoint/2010/main" val="341215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power: example</a:t>
            </a:r>
          </a:p>
        </p:txBody>
      </p:sp>
      <p:sp>
        <p:nvSpPr>
          <p:cNvPr id="3" name="Content Placeholder 2"/>
          <p:cNvSpPr>
            <a:spLocks noGrp="1"/>
          </p:cNvSpPr>
          <p:nvPr>
            <p:ph idx="1"/>
          </p:nvPr>
        </p:nvSpPr>
        <p:spPr/>
        <p:txBody>
          <a:bodyPr>
            <a:normAutofit lnSpcReduction="10000"/>
          </a:bodyPr>
          <a:lstStyle/>
          <a:p>
            <a:r>
              <a:rPr lang="en-US" dirty="0"/>
              <a:t>Vote swings are small!</a:t>
            </a:r>
          </a:p>
          <a:p>
            <a:pPr lvl="1"/>
            <a:r>
              <a:rPr lang="en-US" dirty="0"/>
              <a:t>In general, selection into who answers polls biggest explanation to swings, not shift in preferences</a:t>
            </a:r>
          </a:p>
          <a:p>
            <a:r>
              <a:rPr lang="en-US" dirty="0"/>
              <a:t>Effect size of 2 percentage points upper end of plausible differences in vote preferences</a:t>
            </a:r>
          </a:p>
          <a:p>
            <a:r>
              <a:rPr lang="en-US" dirty="0"/>
              <a:t>Power 0.06</a:t>
            </a:r>
          </a:p>
          <a:p>
            <a:r>
              <a:rPr lang="en-US" dirty="0"/>
              <a:t>Type S error probability of 24%</a:t>
            </a:r>
          </a:p>
          <a:p>
            <a:r>
              <a:rPr lang="en-US" dirty="0"/>
              <a:t>Type M error factor of 9.7</a:t>
            </a:r>
          </a:p>
          <a:p>
            <a:pPr lvl="1"/>
            <a:endParaRPr lang="en-US" dirty="0"/>
          </a:p>
        </p:txBody>
      </p:sp>
      <p:sp>
        <p:nvSpPr>
          <p:cNvPr id="4" name="TextBox 3"/>
          <p:cNvSpPr txBox="1"/>
          <p:nvPr/>
        </p:nvSpPr>
        <p:spPr>
          <a:xfrm>
            <a:off x="457200" y="6126163"/>
            <a:ext cx="9046794" cy="584775"/>
          </a:xfrm>
          <a:prstGeom prst="rect">
            <a:avLst/>
          </a:prstGeom>
          <a:noFill/>
        </p:spPr>
        <p:txBody>
          <a:bodyPr wrap="square" rtlCol="0">
            <a:spAutoFit/>
          </a:bodyPr>
          <a:lstStyle/>
          <a:p>
            <a:r>
              <a:rPr lang="en-US" sz="1600" dirty="0" err="1"/>
              <a:t>Gelman</a:t>
            </a:r>
            <a:r>
              <a:rPr lang="en-US" sz="1600" dirty="0"/>
              <a:t> A, Carlin J, 2014. “Beyond power calculations: Assessing Type S (sign) and Type M (magnitude) errors”. Perspectives on Psychological Science, 9, 641-651.</a:t>
            </a:r>
          </a:p>
        </p:txBody>
      </p:sp>
    </p:spTree>
    <p:extLst>
      <p:ext uri="{BB962C8B-B14F-4D97-AF65-F5344CB8AC3E}">
        <p14:creationId xmlns:p14="http://schemas.microsoft.com/office/powerpoint/2010/main" val="316787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in economics</a:t>
            </a:r>
          </a:p>
        </p:txBody>
      </p:sp>
      <p:sp>
        <p:nvSpPr>
          <p:cNvPr id="3" name="Content Placeholder 2"/>
          <p:cNvSpPr>
            <a:spLocks noGrp="1"/>
          </p:cNvSpPr>
          <p:nvPr>
            <p:ph idx="1"/>
          </p:nvPr>
        </p:nvSpPr>
        <p:spPr/>
        <p:txBody>
          <a:bodyPr/>
          <a:lstStyle/>
          <a:p>
            <a:r>
              <a:rPr lang="en-US" dirty="0"/>
              <a:t>Ioannidis et al: 159 empirical economics literatures with more than 6700 studies: median power of 18%</a:t>
            </a:r>
          </a:p>
          <a:p>
            <a:pPr lvl="1"/>
            <a:r>
              <a:rPr lang="en-US" dirty="0"/>
              <a:t>21% in neuroscience(!) (Button et al. 2013)</a:t>
            </a:r>
          </a:p>
          <a:p>
            <a:r>
              <a:rPr lang="en-US" dirty="0"/>
              <a:t>Zhang and </a:t>
            </a:r>
            <a:r>
              <a:rPr lang="en-US" dirty="0" err="1"/>
              <a:t>Ortmann</a:t>
            </a:r>
            <a:r>
              <a:rPr lang="en-US" dirty="0"/>
              <a:t>: Dictator game experiments: median power of 25% and average of 38%</a:t>
            </a:r>
          </a:p>
          <a:p>
            <a:r>
              <a:rPr lang="en-US" dirty="0"/>
              <a:t>Power in gender economics?</a:t>
            </a:r>
          </a:p>
        </p:txBody>
      </p:sp>
      <p:sp>
        <p:nvSpPr>
          <p:cNvPr id="4" name="TextBox 3"/>
          <p:cNvSpPr txBox="1"/>
          <p:nvPr/>
        </p:nvSpPr>
        <p:spPr>
          <a:xfrm>
            <a:off x="1613394" y="6220526"/>
            <a:ext cx="6712222" cy="369332"/>
          </a:xfrm>
          <a:prstGeom prst="rect">
            <a:avLst/>
          </a:prstGeom>
          <a:noFill/>
        </p:spPr>
        <p:txBody>
          <a:bodyPr wrap="none" rtlCol="0">
            <a:spAutoFit/>
          </a:bodyPr>
          <a:lstStyle/>
          <a:p>
            <a:r>
              <a:rPr lang="en-US" dirty="0"/>
              <a:t>Ioannidis et al 2018g Economic Journal; Zhang and </a:t>
            </a:r>
            <a:r>
              <a:rPr lang="en-US" dirty="0" err="1"/>
              <a:t>Ortmann</a:t>
            </a:r>
            <a:r>
              <a:rPr lang="en-US" dirty="0"/>
              <a:t> WP 2013</a:t>
            </a:r>
          </a:p>
        </p:txBody>
      </p:sp>
    </p:spTree>
    <p:extLst>
      <p:ext uri="{BB962C8B-B14F-4D97-AF65-F5344CB8AC3E}">
        <p14:creationId xmlns:p14="http://schemas.microsoft.com/office/powerpoint/2010/main" val="411916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15309</TotalTime>
  <Words>2753</Words>
  <Application>Microsoft Macintosh PowerPoint</Application>
  <PresentationFormat>On-screen Show (4:3)</PresentationFormat>
  <Paragraphs>255</Paragraphs>
  <Slides>47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Mangal</vt:lpstr>
      <vt:lpstr>Wingdings</vt:lpstr>
      <vt:lpstr>Office Theme</vt:lpstr>
      <vt:lpstr>Experiments on gender differences in preferences:  Thinking about power, p-values and effect sizes (focus on risk preferences),  and exploring the role of sex hormones</vt:lpstr>
      <vt:lpstr>Gender differences in economic preferences</vt:lpstr>
      <vt:lpstr>This hour</vt:lpstr>
      <vt:lpstr>How many published claims are false?</vt:lpstr>
      <vt:lpstr>Statistical power</vt:lpstr>
      <vt:lpstr>Low power</vt:lpstr>
      <vt:lpstr>Low power: example</vt:lpstr>
      <vt:lpstr>Low power: example</vt:lpstr>
      <vt:lpstr>Power in economics</vt:lpstr>
      <vt:lpstr>Candidate genes</vt:lpstr>
      <vt:lpstr>Researcher degrees of freedom</vt:lpstr>
      <vt:lpstr>P-hacking</vt:lpstr>
      <vt:lpstr>PowerPoint Presentation</vt:lpstr>
      <vt:lpstr>P-hacking in economics</vt:lpstr>
      <vt:lpstr>Forking</vt:lpstr>
      <vt:lpstr>Gender difference at different levels</vt:lpstr>
      <vt:lpstr>GDI, GDA and Cohen’s d</vt:lpstr>
      <vt:lpstr>PowerPoint Presentation</vt:lpstr>
      <vt:lpstr>Cohen’s d and gender differences in risk preferences</vt:lpstr>
      <vt:lpstr>Nelson’s review of all studies on this task (30+ studies)</vt:lpstr>
      <vt:lpstr>Nelson’s review of all studies on this task (30+ studies)</vt:lpstr>
      <vt:lpstr>Potential explanations to gender differences in average (risk) preferences</vt:lpstr>
      <vt:lpstr>Sex hormones and risk preferences</vt:lpstr>
      <vt:lpstr>Sex hormones and risk preferences</vt:lpstr>
      <vt:lpstr>Sex hormones and risk preferences</vt:lpstr>
      <vt:lpstr>Previous causal results</vt:lpstr>
      <vt:lpstr>Previous causal results</vt:lpstr>
      <vt:lpstr>Contraceptive pill study</vt:lpstr>
      <vt:lpstr>Why is the pill interesting?</vt:lpstr>
      <vt:lpstr>Our study</vt:lpstr>
      <vt:lpstr>Economic preferences</vt:lpstr>
      <vt:lpstr>Hypotheses economic preferences</vt:lpstr>
      <vt:lpstr>Changes in hormones</vt:lpstr>
      <vt:lpstr>Results</vt:lpstr>
      <vt:lpstr>Results</vt:lpstr>
      <vt:lpstr>Results</vt:lpstr>
      <vt:lpstr>Testosterone administration study</vt:lpstr>
      <vt:lpstr>Testosterone administration study</vt:lpstr>
      <vt:lpstr>2D:4D</vt:lpstr>
      <vt:lpstr>PowerPoint Presentation</vt:lpstr>
      <vt:lpstr>PowerPoint Presentation</vt:lpstr>
      <vt:lpstr>PowerPoint Presentation</vt:lpstr>
      <vt:lpstr>PowerPoint Presentation</vt:lpstr>
      <vt:lpstr>Conclusions sex hormones and economic decision making</vt:lpstr>
      <vt:lpstr>Other thoughts</vt:lpstr>
      <vt:lpstr>p&lt;0.005</vt:lpstr>
      <vt:lpstr>Thanks! anna.dreber@hhs.se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Replications and Prediction Markets to Estimate the Reproducibility of Science</dc:title>
  <dc:creator>Anna Dreber Almenberg</dc:creator>
  <cp:lastModifiedBy>Anna Dreber Almenberg</cp:lastModifiedBy>
  <cp:revision>323</cp:revision>
  <dcterms:created xsi:type="dcterms:W3CDTF">2016-06-10T12:20:34Z</dcterms:created>
  <dcterms:modified xsi:type="dcterms:W3CDTF">2018-10-24T11:51:00Z</dcterms:modified>
</cp:coreProperties>
</file>