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78" r:id="rId3"/>
    <p:sldId id="402" r:id="rId4"/>
    <p:sldId id="379" r:id="rId5"/>
    <p:sldId id="380" r:id="rId6"/>
    <p:sldId id="381" r:id="rId7"/>
    <p:sldId id="384" r:id="rId8"/>
    <p:sldId id="385" r:id="rId9"/>
    <p:sldId id="387" r:id="rId10"/>
    <p:sldId id="389" r:id="rId11"/>
    <p:sldId id="261" r:id="rId12"/>
    <p:sldId id="391" r:id="rId13"/>
    <p:sldId id="392" r:id="rId14"/>
    <p:sldId id="394" r:id="rId15"/>
    <p:sldId id="393" r:id="rId16"/>
    <p:sldId id="396" r:id="rId17"/>
    <p:sldId id="397" r:id="rId18"/>
    <p:sldId id="398" r:id="rId19"/>
    <p:sldId id="399" r:id="rId20"/>
    <p:sldId id="401" r:id="rId21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23" tIns="46661" rIns="93323" bIns="4666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3" tIns="46661" rIns="93323" bIns="46661" rtlCol="0"/>
          <a:lstStyle>
            <a:lvl1pPr algn="r">
              <a:defRPr sz="1200"/>
            </a:lvl1pPr>
          </a:lstStyle>
          <a:p>
            <a:fld id="{B5B299F0-9B10-4EC9-92DF-E39E7B8E5E21}" type="datetimeFigureOut">
              <a:rPr lang="en-US" smtClean="0"/>
              <a:pPr/>
              <a:t>2/24/2018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29"/>
            <a:ext cx="3043343" cy="465455"/>
          </a:xfrm>
          <a:prstGeom prst="rect">
            <a:avLst/>
          </a:prstGeom>
        </p:spPr>
        <p:txBody>
          <a:bodyPr vert="horz" lIns="93323" tIns="46661" rIns="93323" bIns="4666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3" tIns="46661" rIns="93323" bIns="46661" rtlCol="0" anchor="b"/>
          <a:lstStyle>
            <a:lvl1pPr algn="r">
              <a:defRPr sz="1200"/>
            </a:lvl1pPr>
          </a:lstStyle>
          <a:p>
            <a:fld id="{53A9010D-442E-44FB-9624-C975B9FDE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449" cy="464979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065" y="0"/>
            <a:ext cx="3043449" cy="464979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6A21ADE4-4065-4838-92B7-858BD3938565}" type="datetimeFigureOut">
              <a:rPr lang="en-US" smtClean="0"/>
              <a:pPr/>
              <a:t>2/24/2018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3" tIns="45702" rIns="91403" bIns="4570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945" y="4421267"/>
            <a:ext cx="5617211" cy="4189571"/>
          </a:xfrm>
          <a:prstGeom prst="rect">
            <a:avLst/>
          </a:prstGeom>
        </p:spPr>
        <p:txBody>
          <a:bodyPr vert="horz" lIns="91403" tIns="45702" rIns="91403" bIns="4570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534"/>
            <a:ext cx="3043449" cy="464979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065" y="8842534"/>
            <a:ext cx="3043449" cy="464979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0E4D04F0-D910-4C48-BE6F-80A260641F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A4CFB7F1-7954-4BDF-A327-71C2907EDF2A}" type="datetimeFigureOut">
              <a:rPr lang="en-US" smtClean="0"/>
              <a:pPr/>
              <a:t>2/24/2018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F617F58A-C34B-4E82-893B-71ED2C2A94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7518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FB7F1-7954-4BDF-A327-71C2907EDF2A}" type="datetimeFigureOut">
              <a:rPr lang="en-US" smtClean="0"/>
              <a:pPr/>
              <a:t>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7F58A-C34B-4E82-893B-71ED2C2A94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479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FB7F1-7954-4BDF-A327-71C2907EDF2A}" type="datetimeFigureOut">
              <a:rPr lang="en-US" smtClean="0"/>
              <a:pPr/>
              <a:t>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7F58A-C34B-4E82-893B-71ED2C2A94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538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FB7F1-7954-4BDF-A327-71C2907EDF2A}" type="datetimeFigureOut">
              <a:rPr lang="en-US" smtClean="0"/>
              <a:pPr/>
              <a:t>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7F58A-C34B-4E82-893B-71ED2C2A94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259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FB7F1-7954-4BDF-A327-71C2907EDF2A}" type="datetimeFigureOut">
              <a:rPr lang="en-US" smtClean="0"/>
              <a:pPr/>
              <a:t>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7F58A-C34B-4E82-893B-71ED2C2A94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50576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FB7F1-7954-4BDF-A327-71C2907EDF2A}" type="datetimeFigureOut">
              <a:rPr lang="en-US" smtClean="0"/>
              <a:pPr/>
              <a:t>2/24/2018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7F58A-C34B-4E82-893B-71ED2C2A94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99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FB7F1-7954-4BDF-A327-71C2907EDF2A}" type="datetimeFigureOut">
              <a:rPr lang="en-US" smtClean="0"/>
              <a:pPr/>
              <a:t>2/24/2018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7F58A-C34B-4E82-893B-71ED2C2A94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1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FB7F1-7954-4BDF-A327-71C2907EDF2A}" type="datetimeFigureOut">
              <a:rPr lang="en-US" smtClean="0"/>
              <a:pPr/>
              <a:t>2/24/2018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7F58A-C34B-4E82-893B-71ED2C2A94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665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FB7F1-7954-4BDF-A327-71C2907EDF2A}" type="datetimeFigureOut">
              <a:rPr lang="en-US" smtClean="0"/>
              <a:pPr/>
              <a:t>2/24/2018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7F58A-C34B-4E82-893B-71ED2C2A94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499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FB7F1-7954-4BDF-A327-71C2907EDF2A}" type="datetimeFigureOut">
              <a:rPr lang="en-US" smtClean="0"/>
              <a:pPr/>
              <a:t>2/24/2018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7F58A-C34B-4E82-893B-71ED2C2A94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8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FB7F1-7954-4BDF-A327-71C2907EDF2A}" type="datetimeFigureOut">
              <a:rPr lang="en-US" smtClean="0"/>
              <a:pPr/>
              <a:t>2/24/2018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7F58A-C34B-4E82-893B-71ED2C2A94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709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A4CFB7F1-7954-4BDF-A327-71C2907EDF2A}" type="datetimeFigureOut">
              <a:rPr lang="en-US" smtClean="0"/>
              <a:pPr/>
              <a:t>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F617F58A-C34B-4E82-893B-71ED2C2A94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143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9" r:id="rId1"/>
    <p:sldLayoutId id="2147484160" r:id="rId2"/>
    <p:sldLayoutId id="2147484161" r:id="rId3"/>
    <p:sldLayoutId id="2147484162" r:id="rId4"/>
    <p:sldLayoutId id="2147484163" r:id="rId5"/>
    <p:sldLayoutId id="2147484164" r:id="rId6"/>
    <p:sldLayoutId id="2147484165" r:id="rId7"/>
    <p:sldLayoutId id="2147484166" r:id="rId8"/>
    <p:sldLayoutId id="2147484167" r:id="rId9"/>
    <p:sldLayoutId id="2147484168" r:id="rId10"/>
    <p:sldLayoutId id="21474841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2289048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The Re-Emerging Privilege of Euro Area Membership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9459" y="3505200"/>
            <a:ext cx="7854696" cy="3200400"/>
          </a:xfrm>
        </p:spPr>
        <p:txBody>
          <a:bodyPr>
            <a:normAutofit/>
          </a:bodyPr>
          <a:lstStyle/>
          <a:p>
            <a:endParaRPr lang="en-US" dirty="0"/>
          </a:p>
          <a:p>
            <a:pPr>
              <a:lnSpc>
                <a:spcPct val="120000"/>
              </a:lnSpc>
            </a:pPr>
            <a:r>
              <a:rPr lang="en-US" dirty="0">
                <a:solidFill>
                  <a:schemeClr val="bg1"/>
                </a:solidFill>
              </a:rPr>
              <a:t>Based on IMF WP 17-162</a:t>
            </a:r>
          </a:p>
          <a:p>
            <a:pPr>
              <a:lnSpc>
                <a:spcPct val="120000"/>
              </a:lnSpc>
            </a:pPr>
            <a:r>
              <a:rPr lang="en-US" dirty="0">
                <a:solidFill>
                  <a:schemeClr val="bg1"/>
                </a:solidFill>
              </a:rPr>
              <a:t>Johannes Wiegand</a:t>
            </a:r>
          </a:p>
          <a:p>
            <a:r>
              <a:rPr lang="en-US" dirty="0">
                <a:solidFill>
                  <a:schemeClr val="bg1"/>
                </a:solidFill>
              </a:rPr>
              <a:t>International Monetary Fund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February 2018</a:t>
            </a:r>
            <a:endParaRPr lang="en-US" dirty="0"/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077200" cy="743712"/>
          </a:xfrm>
        </p:spPr>
        <p:txBody>
          <a:bodyPr>
            <a:normAutofit/>
          </a:bodyPr>
          <a:lstStyle/>
          <a:p>
            <a:r>
              <a:rPr lang="en-US" dirty="0"/>
              <a:t>Estimation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077200" cy="4952999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en-US" sz="2600" dirty="0"/>
              <a:t>Lagged dependent variables correlated with country fixed effects </a:t>
            </a:r>
            <a:r>
              <a:rPr lang="en-US" sz="2600" dirty="0">
                <a:sym typeface="Wingdings" panose="05000000000000000000" pitchFamily="2" charset="2"/>
              </a:rPr>
              <a:t> GMM (Arellano-Bond)</a:t>
            </a:r>
          </a:p>
          <a:p>
            <a:pPr>
              <a:spcAft>
                <a:spcPts val="600"/>
              </a:spcAft>
            </a:pPr>
            <a:r>
              <a:rPr lang="en-US" sz="2600" dirty="0">
                <a:sym typeface="Wingdings" panose="05000000000000000000" pitchFamily="2" charset="2"/>
              </a:rPr>
              <a:t>Fundamentals: standard macro factors such as per capita GDP, growth, government debt, fiscal balance, NIIR, CA balance, unemployment, inflation, fixed or floating exchange rate regime, “euroization”</a:t>
            </a:r>
          </a:p>
          <a:p>
            <a:pPr>
              <a:spcAft>
                <a:spcPts val="600"/>
              </a:spcAft>
            </a:pPr>
            <a:r>
              <a:rPr lang="en-US" sz="2600" dirty="0">
                <a:sym typeface="Wingdings" panose="05000000000000000000" pitchFamily="2" charset="2"/>
              </a:rPr>
              <a:t>Several covariates are unlikely to be strictly exogenous: shocks to current values may affect future investor perception. Instrument with lags.</a:t>
            </a:r>
          </a:p>
          <a:p>
            <a:pPr>
              <a:spcAft>
                <a:spcPts val="600"/>
              </a:spcAft>
            </a:pPr>
            <a:r>
              <a:rPr lang="en-US" sz="2600" dirty="0">
                <a:sym typeface="Wingdings" panose="05000000000000000000" pitchFamily="2" charset="2"/>
              </a:rPr>
              <a:t>Results displayed in “rating agency magnitudes” (scaled with std. of the S&amp;P index relative to own std.)</a:t>
            </a:r>
          </a:p>
          <a:p>
            <a:pPr>
              <a:spcAft>
                <a:spcPts val="600"/>
              </a:spcAft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49353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96112"/>
          </a:xfrm>
        </p:spPr>
        <p:txBody>
          <a:bodyPr/>
          <a:lstStyle/>
          <a:p>
            <a:r>
              <a:rPr lang="en-US" dirty="0"/>
              <a:t>Core Results: Fundamentals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447800"/>
            <a:ext cx="6781198" cy="502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96112"/>
          </a:xfrm>
        </p:spPr>
        <p:txBody>
          <a:bodyPr>
            <a:normAutofit/>
          </a:bodyPr>
          <a:lstStyle/>
          <a:p>
            <a:r>
              <a:rPr lang="en-US" dirty="0"/>
              <a:t>Core Results: Euro Premium I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668341"/>
            <a:ext cx="7939951" cy="4275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884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96112"/>
          </a:xfrm>
        </p:spPr>
        <p:txBody>
          <a:bodyPr>
            <a:normAutofit/>
          </a:bodyPr>
          <a:lstStyle/>
          <a:p>
            <a:r>
              <a:rPr lang="en-US" dirty="0"/>
              <a:t>Core Results: Euro Premium II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676400"/>
            <a:ext cx="7556974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5076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077200" cy="743712"/>
          </a:xfrm>
        </p:spPr>
        <p:txBody>
          <a:bodyPr>
            <a:normAutofit/>
          </a:bodyPr>
          <a:lstStyle/>
          <a:p>
            <a:r>
              <a:rPr lang="en-US" dirty="0"/>
              <a:t>Core Results: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077200" cy="518159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600" i="1" dirty="0"/>
              <a:t>Investor Perception Indices, euro premium:</a:t>
            </a:r>
            <a:r>
              <a:rPr lang="en-US" sz="2600" dirty="0"/>
              <a:t> </a:t>
            </a:r>
            <a:br>
              <a:rPr lang="en-US" sz="2600" dirty="0"/>
            </a:br>
            <a:r>
              <a:rPr lang="en-US" sz="2600" dirty="0"/>
              <a:t> Pre-crisis: euro premium of about one rating</a:t>
            </a:r>
            <a:br>
              <a:rPr lang="en-US" sz="2600" dirty="0"/>
            </a:br>
            <a:r>
              <a:rPr lang="en-US" sz="2600" dirty="0"/>
              <a:t>    agency notch. </a:t>
            </a:r>
            <a:br>
              <a:rPr lang="en-US" sz="2600" dirty="0"/>
            </a:br>
            <a:r>
              <a:rPr lang="en-US" sz="2600" dirty="0"/>
              <a:t> Premium disappeared in crisis. </a:t>
            </a:r>
            <a:br>
              <a:rPr lang="en-US" sz="2600" dirty="0"/>
            </a:br>
            <a:r>
              <a:rPr lang="en-US" sz="2600" dirty="0"/>
              <a:t> Premium returned gradually in the course of the</a:t>
            </a:r>
            <a:br>
              <a:rPr lang="en-US" sz="2600" dirty="0"/>
            </a:br>
            <a:r>
              <a:rPr lang="en-US" sz="2600" dirty="0"/>
              <a:t>    recovery, but at a reduced value.</a:t>
            </a:r>
          </a:p>
          <a:p>
            <a:pPr>
              <a:spcAft>
                <a:spcPts val="600"/>
              </a:spcAft>
            </a:pPr>
            <a:r>
              <a:rPr lang="en-US" sz="2600" i="1" dirty="0">
                <a:sym typeface="Wingdings" panose="05000000000000000000" pitchFamily="2" charset="2"/>
              </a:rPr>
              <a:t>Investor perception index, EU premium:</a:t>
            </a:r>
            <a:r>
              <a:rPr lang="en-US" sz="2600" dirty="0">
                <a:sym typeface="Wingdings" panose="05000000000000000000" pitchFamily="2" charset="2"/>
              </a:rPr>
              <a:t> </a:t>
            </a:r>
            <a:br>
              <a:rPr lang="en-US" sz="2600" dirty="0">
                <a:sym typeface="Wingdings" panose="05000000000000000000" pitchFamily="2" charset="2"/>
              </a:rPr>
            </a:br>
            <a:r>
              <a:rPr lang="en-US" sz="2600" dirty="0">
                <a:sym typeface="Wingdings" panose="05000000000000000000" pitchFamily="2" charset="2"/>
              </a:rPr>
              <a:t> No evident fluctuations over time</a:t>
            </a:r>
          </a:p>
          <a:p>
            <a:pPr>
              <a:spcAft>
                <a:spcPts val="600"/>
              </a:spcAft>
            </a:pPr>
            <a:r>
              <a:rPr lang="en-US" sz="2400" i="1" dirty="0"/>
              <a:t>S&amp;P Index, euro premium:</a:t>
            </a:r>
            <a:br>
              <a:rPr lang="en-US" sz="2400" dirty="0"/>
            </a:br>
            <a:r>
              <a:rPr lang="en-US" sz="2400" dirty="0"/>
              <a:t> More negative than investors toward the euro</a:t>
            </a:r>
            <a:br>
              <a:rPr lang="en-US" sz="2400" dirty="0"/>
            </a:br>
            <a:r>
              <a:rPr lang="en-US" sz="2400" dirty="0"/>
              <a:t> throughout. Sustained downgrade (until 2012),</a:t>
            </a:r>
            <a:br>
              <a:rPr lang="en-US" sz="2400" dirty="0"/>
            </a:br>
            <a:r>
              <a:rPr lang="en-US" sz="2400" dirty="0"/>
              <a:t> recovery just to “neutral”.</a:t>
            </a:r>
          </a:p>
        </p:txBody>
      </p:sp>
    </p:spTree>
    <p:extLst>
      <p:ext uri="{BB962C8B-B14F-4D97-AF65-F5344CB8AC3E}">
        <p14:creationId xmlns:p14="http://schemas.microsoft.com/office/powerpoint/2010/main" val="2547519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077200" cy="743712"/>
          </a:xfrm>
        </p:spPr>
        <p:txBody>
          <a:bodyPr>
            <a:normAutofit/>
          </a:bodyPr>
          <a:lstStyle/>
          <a:p>
            <a:r>
              <a:rPr lang="en-US" dirty="0"/>
              <a:t>Control for Institutional Quality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1524000"/>
            <a:ext cx="4258998" cy="5002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0852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27888"/>
            <a:ext cx="8077200" cy="743712"/>
          </a:xfrm>
        </p:spPr>
        <p:txBody>
          <a:bodyPr>
            <a:normAutofit fontScale="90000"/>
          </a:bodyPr>
          <a:lstStyle/>
          <a:p>
            <a:r>
              <a:rPr lang="en-US" dirty="0"/>
              <a:t>Time-Varying Assessment of Fundamentals: Approach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447800"/>
                <a:ext cx="8077200" cy="5181599"/>
              </a:xfrm>
            </p:spPr>
            <p:txBody>
              <a:bodyPr>
                <a:normAutofit/>
              </a:bodyPr>
              <a:lstStyle/>
              <a:p>
                <a:pPr marL="0" indent="0"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de-DE" b="1" i="1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de-DE" b="1" i="1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de-DE" b="1" i="1">
                              <a:latin typeface="Cambria Math" panose="02040503050406030204" pitchFamily="18" charset="0"/>
                            </a:rPr>
                            <m:t>𝒊𝒕</m:t>
                          </m:r>
                        </m:sub>
                        <m:sup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sSub>
                        <m:sSub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  </m:t>
                      </m:r>
                      <m:nary>
                        <m:naryPr>
                          <m:chr m:val="∑"/>
                          <m:limLoc m:val="undOvr"/>
                          <m:sup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𝜏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sub>
                          </m:sSub>
                        </m:e>
                      </m:nary>
                      <m:sSubSup>
                        <m:sSubSup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de-DE" b="1" i="1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de-DE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de-DE" b="1" i="1">
                              <a:latin typeface="Cambria Math" panose="02040503050406030204" pitchFamily="18" charset="0"/>
                            </a:rPr>
                            <m:t>𝒊𝒕</m:t>
                          </m:r>
                        </m:sub>
                        <m:sup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sSub>
                        <m:sSub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𝝉</m:t>
                          </m:r>
                        </m:sub>
                      </m:sSub>
                      <m:r>
                        <a:rPr lang="en-US" b="1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𝐸𝑢𝑟𝑜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𝜗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𝐸𝑈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𝑖𝑡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  <a:p>
                <a:pPr marL="0" indent="0">
                  <a:spcAft>
                    <a:spcPts val="60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𝜏</m:t>
                        </m:r>
                      </m:sub>
                    </m:sSub>
                  </m:oMath>
                </a14:m>
                <a:r>
                  <a:rPr lang="en-US" sz="2400" dirty="0"/>
                  <a:t>: period dummies</a:t>
                </a:r>
              </a:p>
              <a:p>
                <a:pPr marL="274320" lvl="1" indent="0">
                  <a:spcAft>
                    <a:spcPts val="600"/>
                  </a:spcAft>
                  <a:buNone/>
                </a:pPr>
                <a:r>
                  <a:rPr lang="en-US" sz="2200" dirty="0"/>
                  <a:t>2002-09: pre-crisis</a:t>
                </a:r>
              </a:p>
              <a:p>
                <a:pPr marL="274320" lvl="1" indent="0">
                  <a:spcAft>
                    <a:spcPts val="600"/>
                  </a:spcAft>
                  <a:buNone/>
                </a:pPr>
                <a:r>
                  <a:rPr lang="en-US" sz="2200" dirty="0"/>
                  <a:t>2010-12: crisis</a:t>
                </a:r>
              </a:p>
              <a:p>
                <a:pPr marL="274320" lvl="1" indent="0">
                  <a:spcAft>
                    <a:spcPts val="600"/>
                  </a:spcAft>
                  <a:buNone/>
                </a:pPr>
                <a:r>
                  <a:rPr lang="en-US" sz="2200" dirty="0"/>
                  <a:t>2013-16: recovery</a:t>
                </a:r>
              </a:p>
              <a:p>
                <a:pPr marL="0" indent="0">
                  <a:spcAft>
                    <a:spcPts val="600"/>
                  </a:spcAft>
                  <a:buNone/>
                </a:pPr>
                <a:r>
                  <a:rPr lang="en-US" sz="2400" dirty="0"/>
                  <a:t>In the first step all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𝝉</m:t>
                        </m:r>
                      </m:sub>
                    </m:sSub>
                  </m:oMath>
                </a14:m>
                <a:r>
                  <a:rPr lang="en-US" sz="2400" dirty="0"/>
                  <a:t> vary with time. Test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b>
                        </m:s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: 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𝑝𝑟𝑒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𝑐𝑟𝑖𝑠𝑖𝑠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  <a:r>
                  <a:rPr lang="en-US" sz="2400" b="1" dirty="0"/>
                  <a:t>=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𝑐𝑟𝑖𝑠𝑖𝑠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b="1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𝑟𝑒𝑐𝑜𝑣𝑒𝑟𝑦</m:t>
                        </m:r>
                      </m:sub>
                    </m:sSub>
                  </m:oMath>
                </a14:m>
                <a:r>
                  <a:rPr lang="en-US" sz="2400" dirty="0"/>
                  <a:t>. </a:t>
                </a:r>
              </a:p>
              <a:p>
                <a:pPr marL="0" indent="0">
                  <a:spcAft>
                    <a:spcPts val="600"/>
                  </a:spcAft>
                  <a:buNone/>
                </a:pPr>
                <a:r>
                  <a:rPr lang="en-US" sz="24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US" sz="2400" dirty="0"/>
                  <a:t> is rejected, estimate time varying coefficients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𝝉</m:t>
                        </m:r>
                      </m:sub>
                    </m:sSub>
                  </m:oMath>
                </a14:m>
                <a:r>
                  <a:rPr lang="en-US" sz="2400" dirty="0"/>
                  <a:t> in the final specification, where it is not rejected, estimate time invariant coefficients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dirty="0"/>
                  <a:t>.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447800"/>
                <a:ext cx="8077200" cy="5181599"/>
              </a:xfrm>
              <a:blipFill>
                <a:blip r:embed="rId2"/>
                <a:stretch>
                  <a:fillRect l="-1132" r="-18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43970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069" y="685800"/>
            <a:ext cx="8077200" cy="743712"/>
          </a:xfrm>
        </p:spPr>
        <p:txBody>
          <a:bodyPr>
            <a:normAutofit fontScale="90000"/>
          </a:bodyPr>
          <a:lstStyle/>
          <a:p>
            <a:r>
              <a:rPr lang="en-US" dirty="0"/>
              <a:t>Time-Varying Assessment of Fundamentals: Results I</a:t>
            </a: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0964" y="2133600"/>
            <a:ext cx="7603473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3980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685800"/>
            <a:ext cx="8077200" cy="743712"/>
          </a:xfrm>
        </p:spPr>
        <p:txBody>
          <a:bodyPr>
            <a:normAutofit fontScale="90000"/>
          </a:bodyPr>
          <a:lstStyle/>
          <a:p>
            <a:r>
              <a:rPr lang="en-US" dirty="0"/>
              <a:t>Time-Varying Assessment of Fundamentals: Results II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99" y="1981201"/>
            <a:ext cx="8050671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6642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685800"/>
            <a:ext cx="8077200" cy="743712"/>
          </a:xfrm>
        </p:spPr>
        <p:txBody>
          <a:bodyPr>
            <a:normAutofit fontScale="90000"/>
          </a:bodyPr>
          <a:lstStyle/>
          <a:p>
            <a:r>
              <a:rPr lang="en-US" dirty="0"/>
              <a:t>Time-Varying Assessment of Fundamentals: Results III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1905000"/>
            <a:ext cx="7815731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588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55205"/>
            <a:ext cx="8077200" cy="743712"/>
          </a:xfrm>
        </p:spPr>
        <p:txBody>
          <a:bodyPr>
            <a:normAutofit fontScale="90000"/>
          </a:bodyPr>
          <a:lstStyle/>
          <a:p>
            <a:r>
              <a:rPr lang="en-US" dirty="0"/>
              <a:t>“Exorbitant Privilege” </a:t>
            </a:r>
            <a:br>
              <a:rPr lang="en-US" dirty="0"/>
            </a:br>
            <a:r>
              <a:rPr lang="en-US" sz="2700" dirty="0"/>
              <a:t>(</a:t>
            </a:r>
            <a:r>
              <a:rPr lang="en-US" sz="2700" i="1" dirty="0"/>
              <a:t>Valery Giscard d’Estaing</a:t>
            </a:r>
            <a:r>
              <a:rPr lang="en-US" sz="27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077200" cy="5334000"/>
          </a:xfrm>
        </p:spPr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en-US" sz="2400" b="1" dirty="0"/>
              <a:t>USD’s reserve currency </a:t>
            </a:r>
            <a:r>
              <a:rPr lang="en-US" sz="2400" dirty="0"/>
              <a:t>status triggers higher demand for USD assets </a:t>
            </a:r>
            <a:r>
              <a:rPr lang="en-US" sz="2400" dirty="0">
                <a:sym typeface="Wingdings" panose="05000000000000000000" pitchFamily="2" charset="2"/>
              </a:rPr>
              <a:t></a:t>
            </a:r>
            <a:r>
              <a:rPr lang="en-US" sz="2400" dirty="0"/>
              <a:t> reduces funding costs and allows the US to run a wider current account deficit.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400" dirty="0"/>
              <a:t>Empirical evidence generally confirms existence of a USD privilege. Two methods: compare </a:t>
            </a:r>
          </a:p>
          <a:p>
            <a:pPr marL="514350" indent="-514350">
              <a:spcAft>
                <a:spcPts val="600"/>
              </a:spcAft>
              <a:buAutoNum type="romanLcParenBoth"/>
            </a:pPr>
            <a:r>
              <a:rPr lang="en-US" sz="2400" dirty="0"/>
              <a:t>the average cost of the US economy’s liabilities with the average return on its assets (</a:t>
            </a:r>
            <a:r>
              <a:rPr lang="en-US" sz="2400" dirty="0" err="1"/>
              <a:t>Gourinchas</a:t>
            </a:r>
            <a:r>
              <a:rPr lang="en-US" sz="2400" dirty="0"/>
              <a:t> and Rey, 2007, Lane and Milesi-Ferretti 2005),  or </a:t>
            </a:r>
          </a:p>
          <a:p>
            <a:pPr marL="514350" indent="-514350">
              <a:spcAft>
                <a:spcPts val="600"/>
              </a:spcAft>
              <a:buAutoNum type="romanLcParenBoth"/>
            </a:pPr>
            <a:r>
              <a:rPr lang="en-US" sz="2400" dirty="0"/>
              <a:t>the return on US government bonds with that of peers (</a:t>
            </a:r>
            <a:r>
              <a:rPr lang="en-US" sz="2400" dirty="0" err="1"/>
              <a:t>Maggiori</a:t>
            </a:r>
            <a:r>
              <a:rPr lang="en-US" sz="2400" dirty="0"/>
              <a:t>, 2013)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400" dirty="0"/>
              <a:t>EBA: USD privilege is worth 2.7 percent of GDP. </a:t>
            </a:r>
          </a:p>
          <a:p>
            <a:pPr>
              <a:spcAft>
                <a:spcPts val="600"/>
              </a:spcAft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717583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27" y="533400"/>
            <a:ext cx="8077200" cy="743712"/>
          </a:xfrm>
        </p:spPr>
        <p:txBody>
          <a:bodyPr>
            <a:normAutofit/>
          </a:bodyPr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077200" cy="518159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/>
              <a:t>Encouraging news for Europe’s common currency: after taking a severe hit during the euro area crisis, the euro’s reputation has begun to recover.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Reduced-from approach–does not allow to identify the causes behind these patterns. Can be “whatever it takes”, institutional reforms, or just the influence of the euro area recovery on perceptions.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Since the crisis, investors pay more attention to public debt, external imbalances, and the capacity to generate growth. 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Changes have persisted throughout the recovery—investors appear to have learned their lesson.</a:t>
            </a:r>
          </a:p>
          <a:p>
            <a:pPr marL="0" indent="0">
              <a:spcAft>
                <a:spcPts val="600"/>
              </a:spcAft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48683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891" y="609600"/>
            <a:ext cx="8077200" cy="743712"/>
          </a:xfrm>
        </p:spPr>
        <p:txBody>
          <a:bodyPr>
            <a:normAutofit fontScale="90000"/>
          </a:bodyPr>
          <a:lstStyle/>
          <a:p>
            <a:r>
              <a:rPr lang="en-US" dirty="0"/>
              <a:t>Is a Privilege Associated with Euro Area Membership?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077200" cy="5029200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400" dirty="0"/>
              <a:t>… after all, creating an alternative reserve currency was one of the euro’s original objectives. 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400" dirty="0"/>
              <a:t>EBA: assigns privilege in relation to the share in global reserves—euro privilege is 1/3 the size of the USD </a:t>
            </a:r>
            <a:br>
              <a:rPr lang="en-US" sz="2400" dirty="0"/>
            </a:br>
            <a:r>
              <a:rPr lang="en-US" sz="2400" dirty="0"/>
              <a:t>(0.9 percent of GDP for each member).  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400" dirty="0"/>
              <a:t>Few detailed academic studies. Main exception are papers seeking to explain euro area CDS spreads before and during the euro crisis (JIMF 2013).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400" i="1" dirty="0"/>
              <a:t>Common finding: </a:t>
            </a:r>
            <a:r>
              <a:rPr lang="en-US" sz="2400" dirty="0"/>
              <a:t>pre-crisis spreads were </a:t>
            </a:r>
            <a:r>
              <a:rPr lang="en-US" sz="2400" i="1" dirty="0"/>
              <a:t>lower</a:t>
            </a:r>
            <a:r>
              <a:rPr lang="en-US" sz="2400" dirty="0"/>
              <a:t> than what fundamentals would predict, in crisis spreads became </a:t>
            </a:r>
            <a:r>
              <a:rPr lang="en-US" sz="2400" i="1" dirty="0"/>
              <a:t>wider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9888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891" y="609600"/>
            <a:ext cx="8077200" cy="743712"/>
          </a:xfrm>
        </p:spPr>
        <p:txBody>
          <a:bodyPr>
            <a:normAutofit fontScale="90000"/>
          </a:bodyPr>
          <a:lstStyle/>
          <a:p>
            <a:r>
              <a:rPr lang="en-US" dirty="0"/>
              <a:t>Is a Privilege Associated with Euro Area Membership?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077200" cy="4953000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400" dirty="0"/>
              <a:t>Authors give the result different interpretations: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br>
              <a:rPr lang="en-US" sz="2400" dirty="0"/>
            </a:br>
            <a:r>
              <a:rPr lang="en-US" sz="2400" dirty="0"/>
              <a:t>(i) </a:t>
            </a:r>
            <a:r>
              <a:rPr lang="en-US" sz="2400" i="1" dirty="0"/>
              <a:t>de </a:t>
            </a:r>
            <a:r>
              <a:rPr lang="en-US" sz="2400" i="1" dirty="0" err="1"/>
              <a:t>Grauwe</a:t>
            </a:r>
            <a:r>
              <a:rPr lang="en-US" sz="2400" i="1" dirty="0"/>
              <a:t> and Yi: </a:t>
            </a:r>
            <a:r>
              <a:rPr lang="en-US" sz="2400" dirty="0"/>
              <a:t>lack of lender of last resort for government bonds (=privilege disappeared as the crisis exposed an architectural flaw)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/>
              <a:t>(ii) </a:t>
            </a:r>
            <a:r>
              <a:rPr lang="en-US" sz="2400" i="1" dirty="0" err="1"/>
              <a:t>Aizenman</a:t>
            </a:r>
            <a:r>
              <a:rPr lang="en-US" sz="2400" i="1" dirty="0"/>
              <a:t> et al.: </a:t>
            </a:r>
            <a:r>
              <a:rPr lang="en-US" sz="2400" dirty="0"/>
              <a:t>investors priced in </a:t>
            </a:r>
            <a:r>
              <a:rPr lang="en-US" sz="2400" i="1" dirty="0"/>
              <a:t>expected</a:t>
            </a:r>
            <a:r>
              <a:rPr lang="en-US" sz="2400" dirty="0"/>
              <a:t> deterioration in fundamentals (=privilege may still have been there)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/>
              <a:t>(iii) </a:t>
            </a:r>
            <a:r>
              <a:rPr lang="en-US" sz="2400" i="1" dirty="0"/>
              <a:t>Gosh et al.: </a:t>
            </a:r>
            <a:r>
              <a:rPr lang="en-US" sz="2400" dirty="0"/>
              <a:t>lack of independent monetary policy hurt in crisis (=privilege is state dependent)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/>
              <a:t>(iv) </a:t>
            </a:r>
            <a:r>
              <a:rPr lang="en-US" sz="2400" i="1" dirty="0" err="1"/>
              <a:t>Beirne</a:t>
            </a:r>
            <a:r>
              <a:rPr lang="en-US" sz="2400" i="1" dirty="0"/>
              <a:t> and </a:t>
            </a:r>
            <a:r>
              <a:rPr lang="en-US" sz="2400" i="1" dirty="0" err="1"/>
              <a:t>Fratzscher</a:t>
            </a:r>
            <a:r>
              <a:rPr lang="en-US" sz="2400" i="1" dirty="0"/>
              <a:t>: </a:t>
            </a:r>
            <a:r>
              <a:rPr lang="en-US" sz="2400" dirty="0"/>
              <a:t>investors corrected their assessment of fundamentals in crisis, such as public debt (=privilege was an illusion)</a:t>
            </a:r>
          </a:p>
        </p:txBody>
      </p:sp>
    </p:spTree>
    <p:extLst>
      <p:ext uri="{BB962C8B-B14F-4D97-AF65-F5344CB8AC3E}">
        <p14:creationId xmlns:p14="http://schemas.microsoft.com/office/powerpoint/2010/main" val="2789629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436" y="685800"/>
            <a:ext cx="8077200" cy="743712"/>
          </a:xfrm>
        </p:spPr>
        <p:txBody>
          <a:bodyPr>
            <a:normAutofit fontScale="90000"/>
          </a:bodyPr>
          <a:lstStyle/>
          <a:p>
            <a:r>
              <a:rPr lang="en-US" dirty="0"/>
              <a:t>Paper Updates, Refocuses and Generalizes the Earlier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077200" cy="5029200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400" i="1" dirty="0"/>
              <a:t>Update:</a:t>
            </a:r>
            <a:r>
              <a:rPr lang="en-US" sz="2400" dirty="0"/>
              <a:t> trace the evolution of privilege throughout the recovery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400" i="1" dirty="0"/>
              <a:t>Refocus:</a:t>
            </a:r>
            <a:r>
              <a:rPr lang="en-US" sz="2400" dirty="0"/>
              <a:t> “privilege” is a longer-term concept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/>
              <a:t>CDS spreads are too volatile and subject to contagion to serve as a basis. Paper extracts a metric of privilege from investor assessments as revealed in risk surveys.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400" i="1" dirty="0"/>
              <a:t>Generalize:</a:t>
            </a:r>
            <a:r>
              <a:rPr lang="en-US" sz="2400" dirty="0"/>
              <a:t> allow for both, investors </a:t>
            </a:r>
            <a:r>
              <a:rPr lang="en-US" sz="2400" i="1" dirty="0"/>
              <a:t>reassessing the value of  </a:t>
            </a:r>
            <a:r>
              <a:rPr lang="en-US" sz="2400" dirty="0"/>
              <a:t>(i) </a:t>
            </a:r>
            <a:r>
              <a:rPr lang="en-US" sz="2400" i="1" dirty="0"/>
              <a:t>euro area membership</a:t>
            </a:r>
            <a:r>
              <a:rPr lang="en-US" sz="2400" dirty="0"/>
              <a:t> and of (ii) </a:t>
            </a:r>
            <a:r>
              <a:rPr lang="en-US" sz="2400" i="1" dirty="0"/>
              <a:t>fundamentals </a:t>
            </a:r>
            <a:r>
              <a:rPr lang="en-US" sz="2400" dirty="0"/>
              <a:t>during and after the euro crisis </a:t>
            </a:r>
            <a:br>
              <a:rPr lang="en-US" sz="2400" dirty="0"/>
            </a:br>
            <a:r>
              <a:rPr lang="en-US" sz="2400" dirty="0"/>
              <a:t>(in second part of the paper). </a:t>
            </a:r>
          </a:p>
          <a:p>
            <a:pPr marL="0" indent="0">
              <a:spcAft>
                <a:spcPts val="600"/>
              </a:spcAft>
              <a:buNone/>
            </a:pPr>
            <a:endParaRPr lang="en-US" sz="2400" dirty="0"/>
          </a:p>
          <a:p>
            <a:pPr marL="0" indent="0">
              <a:spcAft>
                <a:spcPts val="600"/>
              </a:spcAft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8799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077200" cy="743712"/>
          </a:xfrm>
        </p:spPr>
        <p:txBody>
          <a:bodyPr>
            <a:normAutofit/>
          </a:bodyPr>
          <a:lstStyle/>
          <a:p>
            <a:r>
              <a:rPr lang="en-US" dirty="0"/>
              <a:t>Basic Approach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200912"/>
                <a:ext cx="8077200" cy="5428487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spcAft>
                    <a:spcPts val="600"/>
                  </a:spcAft>
                  <a:buNone/>
                </a:pPr>
                <a:endParaRPr lang="en-US" sz="2600" i="1" dirty="0">
                  <a:latin typeface="Cambria Math" panose="02040503050406030204" pitchFamily="18" charset="0"/>
                </a:endParaRPr>
              </a:p>
              <a:p>
                <a:pPr marL="0" indent="0"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𝑖𝑡</m:t>
                          </m:r>
                        </m:sub>
                      </m:sSub>
                      <m:r>
                        <a:rPr lang="en-US" sz="26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𝑖𝑡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sz="2600" i="1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26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de-DE" sz="2600" b="1" i="1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de-DE" sz="2600" b="1" i="1">
                              <a:latin typeface="Cambria Math" panose="02040503050406030204" pitchFamily="18" charset="0"/>
                            </a:rPr>
                            <m:t>𝒊𝒕</m:t>
                          </m:r>
                        </m:sub>
                        <m:sup>
                          <m:r>
                            <a:rPr lang="en-US" sz="2600" b="1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sz="2600" b="1" i="1">
                          <a:latin typeface="Cambria Math" panose="02040503050406030204" pitchFamily="18" charset="0"/>
                        </a:rPr>
                        <m:t>𝜷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  <m: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26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2600" i="1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de-DE" sz="26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6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sSub>
                        <m:sSub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𝐸𝑢𝑟𝑜</m:t>
                          </m:r>
                        </m:e>
                        <m: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𝑖𝑡</m:t>
                          </m:r>
                        </m:sub>
                      </m:sSub>
                      <m:r>
                        <a:rPr lang="en-US" sz="26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𝜗</m:t>
                          </m:r>
                        </m:e>
                        <m: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sSub>
                        <m:sSub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𝐸𝑈</m:t>
                          </m:r>
                        </m:e>
                        <m: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𝑖𝑡</m:t>
                          </m:r>
                        </m:sub>
                      </m:sSub>
                      <m:r>
                        <a:rPr lang="en-US" sz="26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26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de-DE" sz="2600" i="1">
                              <a:latin typeface="Cambria Math" panose="02040503050406030204" pitchFamily="18" charset="0"/>
                            </a:rPr>
                            <m:t>𝑖𝑡</m:t>
                          </m:r>
                        </m:sub>
                      </m:sSub>
                    </m:oMath>
                  </m:oMathPara>
                </a14:m>
                <a:endParaRPr lang="en-US" sz="2600" dirty="0"/>
              </a:p>
              <a:p>
                <a:pPr marL="0" indent="0">
                  <a:spcAft>
                    <a:spcPts val="60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2600" dirty="0"/>
                  <a:t>: index of investor perception, 2002-16, 34 European countries, some in the euro area, some not.</a:t>
                </a:r>
              </a:p>
              <a:p>
                <a:pPr marL="0" indent="0">
                  <a:spcAft>
                    <a:spcPts val="60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sz="2600" dirty="0"/>
                  <a:t>: assessments are sticky—investors do not reevaluate the impact of covariates every time entirely from scratch</a:t>
                </a:r>
              </a:p>
              <a:p>
                <a:pPr marL="0" indent="0">
                  <a:spcAft>
                    <a:spcPts val="600"/>
                  </a:spcAft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sz="2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DE" sz="2600" b="1" i="1">
                            <a:latin typeface="Cambria Math" panose="02040503050406030204" pitchFamily="18" charset="0"/>
                          </a:rPr>
                          <m:t>𝑿</m:t>
                        </m:r>
                      </m:e>
                      <m:sub>
                        <m:r>
                          <a:rPr lang="de-DE" sz="2600" b="1" i="1">
                            <a:latin typeface="Cambria Math" panose="02040503050406030204" pitchFamily="18" charset="0"/>
                          </a:rPr>
                          <m:t>𝒊𝒕</m:t>
                        </m:r>
                      </m:sub>
                      <m:sup/>
                    </m:sSubSup>
                  </m:oMath>
                </a14:m>
                <a:r>
                  <a:rPr lang="en-US" sz="2600" dirty="0"/>
                  <a:t>: vector of fundamentals    </a:t>
                </a:r>
              </a:p>
              <a:p>
                <a:pPr marL="0" indent="0">
                  <a:spcAft>
                    <a:spcPts val="600"/>
                  </a:spcAft>
                  <a:buNone/>
                </a:pPr>
                <a:r>
                  <a:rPr lang="en-US" sz="2600" dirty="0"/>
                  <a:t>Time and country fixed effects</a:t>
                </a:r>
              </a:p>
              <a:p>
                <a:pPr marL="0" indent="0">
                  <a:spcAft>
                    <a:spcPts val="600"/>
                  </a:spcAft>
                  <a:buNone/>
                </a:pPr>
                <a:r>
                  <a:rPr lang="en-US" sz="2600" dirty="0"/>
                  <a:t>Annual dummies for euro area and EU </a:t>
                </a:r>
                <a:r>
                  <a:rPr lang="en-US" sz="2600" dirty="0">
                    <a:latin typeface="+mj-lt"/>
                  </a:rPr>
                  <a:t>membership.</a:t>
                </a:r>
              </a:p>
              <a:p>
                <a:pPr marL="0" indent="0">
                  <a:spcAft>
                    <a:spcPts val="600"/>
                  </a:spcAft>
                  <a:buNone/>
                </a:pPr>
                <a:r>
                  <a:rPr lang="en-US" sz="2600" dirty="0">
                    <a:latin typeface="+mj-lt"/>
                    <a:cs typeface="Calibri" panose="020F0502020204030204" pitchFamily="34" charset="0"/>
                  </a:rPr>
                  <a:t>The</a:t>
                </a:r>
                <a:r>
                  <a:rPr lang="en-US" sz="2600" i="1" dirty="0">
                    <a:latin typeface="+mj-lt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2600" dirty="0">
                    <a:latin typeface="+mj-lt"/>
                    <a:cs typeface="Calibri" panose="020F0502020204030204" pitchFamily="34" charset="0"/>
                  </a:rPr>
                  <a:t> measure privilege: i.e. the impact of euro area membership on investor perception, </a:t>
                </a:r>
                <a:r>
                  <a:rPr lang="en-US" sz="2600" i="1" dirty="0">
                    <a:latin typeface="+mj-lt"/>
                    <a:cs typeface="Calibri" panose="020F0502020204030204" pitchFamily="34" charset="0"/>
                  </a:rPr>
                  <a:t>beyond</a:t>
                </a:r>
                <a:r>
                  <a:rPr lang="en-US" sz="2600" dirty="0">
                    <a:latin typeface="+mj-lt"/>
                    <a:cs typeface="Calibri" panose="020F0502020204030204" pitchFamily="34" charset="0"/>
                  </a:rPr>
                  <a:t> what is justified by fundamentals.</a:t>
                </a:r>
              </a:p>
              <a:p>
                <a:pPr marL="0" indent="0">
                  <a:spcAft>
                    <a:spcPts val="600"/>
                  </a:spcAft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200912"/>
                <a:ext cx="8077200" cy="5428487"/>
              </a:xfrm>
              <a:blipFill>
                <a:blip r:embed="rId2"/>
                <a:stretch>
                  <a:fillRect l="-981" r="-15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4800600" y="1524000"/>
            <a:ext cx="381000" cy="61194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204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609600"/>
            <a:ext cx="8077200" cy="743712"/>
          </a:xfrm>
        </p:spPr>
        <p:txBody>
          <a:bodyPr>
            <a:normAutofit/>
          </a:bodyPr>
          <a:lstStyle/>
          <a:p>
            <a:r>
              <a:rPr lang="en-US" dirty="0"/>
              <a:t>Investor Perception Indices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1726" y="1676400"/>
            <a:ext cx="7848019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264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077200" cy="743712"/>
          </a:xfrm>
        </p:spPr>
        <p:txBody>
          <a:bodyPr>
            <a:normAutofit fontScale="90000"/>
          </a:bodyPr>
          <a:lstStyle/>
          <a:p>
            <a:r>
              <a:rPr lang="en-US" dirty="0"/>
              <a:t>Linear IIR Index Carries a Logical Flaw (also the S&amp;P Index)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76400"/>
                <a:ext cx="8077200" cy="4952999"/>
              </a:xfrm>
            </p:spPr>
            <p:txBody>
              <a:bodyPr>
                <a:normAutofit/>
              </a:bodyPr>
              <a:lstStyle/>
              <a:p>
                <a:pPr marL="0" indent="0">
                  <a:spcAft>
                    <a:spcPts val="600"/>
                  </a:spcAft>
                  <a:buNone/>
                </a:pPr>
                <a:r>
                  <a:rPr lang="en-US" sz="2600" dirty="0"/>
                  <a:t>Range is constrained</a:t>
                </a:r>
              </a:p>
              <a:p>
                <a:pPr marL="0" indent="0">
                  <a:spcAft>
                    <a:spcPts val="600"/>
                  </a:spcAft>
                  <a:buNone/>
                </a:pPr>
                <a:r>
                  <a:rPr lang="en-US" sz="2600" dirty="0">
                    <a:sym typeface="Wingdings" panose="05000000000000000000" pitchFamily="2" charset="2"/>
                  </a:rPr>
                  <a:t> </a:t>
                </a:r>
                <a:r>
                  <a:rPr lang="en-US" sz="2600" dirty="0"/>
                  <a:t> Covariates’ marginal impact is forced to become zero as the IIR approaches the lower / upper end of its range</a:t>
                </a:r>
              </a:p>
              <a:p>
                <a:pPr marL="0" indent="0">
                  <a:spcAft>
                    <a:spcPts val="600"/>
                  </a:spcAft>
                  <a:buNone/>
                </a:pPr>
                <a:r>
                  <a:rPr lang="en-US" sz="2600" dirty="0">
                    <a:sym typeface="Wingdings" panose="05000000000000000000" pitchFamily="2" charset="2"/>
                  </a:rPr>
                  <a:t> Predicted IIR can be outside the preset numerical range</a:t>
                </a:r>
                <a:r>
                  <a:rPr lang="en-US" sz="2600" dirty="0"/>
                  <a:t> </a:t>
                </a:r>
              </a:p>
              <a:p>
                <a:pPr marL="0" indent="0">
                  <a:spcAft>
                    <a:spcPts val="600"/>
                  </a:spcAft>
                  <a:buNone/>
                </a:pPr>
                <a:r>
                  <a:rPr lang="en-US" sz="2400" dirty="0"/>
                  <a:t>Can be fixed by applying a </a:t>
                </a:r>
                <a:r>
                  <a:rPr lang="en-US" sz="2400" i="1" dirty="0"/>
                  <a:t>logistic transformation</a:t>
                </a:r>
                <a:r>
                  <a:rPr lang="en-US" sz="2400" dirty="0"/>
                  <a:t>:</a:t>
                </a:r>
                <a:br>
                  <a:rPr lang="en-US" sz="2400" dirty="0"/>
                </a:br>
                <a:endParaRPr lang="en-US" sz="2400" dirty="0"/>
              </a:p>
              <a:p>
                <a:pPr marL="0" indent="0"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𝐿𝐼𝐼𝑅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𝑙𝑜𝑔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type m:val="skw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𝐼𝐼𝑅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𝑖𝑡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</m:num>
                            <m:den>
                              <m:f>
                                <m:fPr>
                                  <m:type m:val="skw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(1−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𝐼𝐼𝑅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𝑖𝑡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spcAft>
                    <a:spcPts val="600"/>
                  </a:spcAft>
                  <a:buNone/>
                </a:pPr>
                <a:endParaRPr lang="en-US" sz="2400" dirty="0"/>
              </a:p>
              <a:p>
                <a:pPr marL="0" indent="0">
                  <a:spcAft>
                    <a:spcPts val="600"/>
                  </a:spcAft>
                  <a:buNone/>
                </a:pPr>
                <a:endParaRPr lang="en-US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76400"/>
                <a:ext cx="8077200" cy="4952999"/>
              </a:xfrm>
              <a:blipFill>
                <a:blip r:embed="rId2"/>
                <a:stretch>
                  <a:fillRect l="-1358" t="-1601" r="-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1970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609600"/>
            <a:ext cx="8077200" cy="743712"/>
          </a:xfrm>
        </p:spPr>
        <p:txBody>
          <a:bodyPr>
            <a:normAutofit/>
          </a:bodyPr>
          <a:lstStyle/>
          <a:p>
            <a:r>
              <a:rPr lang="en-US" dirty="0"/>
              <a:t>Logistic Transformation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181" y="1752600"/>
            <a:ext cx="8180593" cy="4954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768858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37367</TotalTime>
  <Words>778</Words>
  <Application>Microsoft Office PowerPoint</Application>
  <PresentationFormat>On-screen Show (4:3)</PresentationFormat>
  <Paragraphs>73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Cambria Math</vt:lpstr>
      <vt:lpstr>Century Schoolbook</vt:lpstr>
      <vt:lpstr>Wingdings</vt:lpstr>
      <vt:lpstr>Wingdings 2</vt:lpstr>
      <vt:lpstr>View</vt:lpstr>
      <vt:lpstr>The Re-Emerging Privilege of Euro Area Membership</vt:lpstr>
      <vt:lpstr>“Exorbitant Privilege”  (Valery Giscard d’Estaing)</vt:lpstr>
      <vt:lpstr>Is a Privilege Associated with Euro Area Membership? (1)</vt:lpstr>
      <vt:lpstr>Is a Privilege Associated with Euro Area Membership? (2)</vt:lpstr>
      <vt:lpstr>Paper Updates, Refocuses and Generalizes the Earlier Studies</vt:lpstr>
      <vt:lpstr>Basic Approach</vt:lpstr>
      <vt:lpstr>Investor Perception Indices</vt:lpstr>
      <vt:lpstr>Linear IIR Index Carries a Logical Flaw (also the S&amp;P Index)</vt:lpstr>
      <vt:lpstr>Logistic Transformation</vt:lpstr>
      <vt:lpstr>Estimation</vt:lpstr>
      <vt:lpstr>Core Results: Fundamentals</vt:lpstr>
      <vt:lpstr>Core Results: Euro Premium I</vt:lpstr>
      <vt:lpstr>Core Results: Euro Premium II</vt:lpstr>
      <vt:lpstr>Core Results: Summary</vt:lpstr>
      <vt:lpstr>Control for Institutional Quality</vt:lpstr>
      <vt:lpstr>Time-Varying Assessment of Fundamentals: Approach</vt:lpstr>
      <vt:lpstr>Time-Varying Assessment of Fundamentals: Results I</vt:lpstr>
      <vt:lpstr>Time-Varying Assessment of Fundamentals: Results II</vt:lpstr>
      <vt:lpstr>Time-Varying Assessment of Fundamentals: Results III</vt:lpstr>
      <vt:lpstr>Conclusions</vt:lpstr>
    </vt:vector>
  </TitlesOfParts>
  <Company>International Monetary Fund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Reassessing Monetary and Exchange Rate Regimes in Emerging Europe</dc:title>
  <dc:creator>JWiegand</dc:creator>
  <cp:lastModifiedBy>Wiegand, Johannes</cp:lastModifiedBy>
  <cp:revision>1387</cp:revision>
  <cp:lastPrinted>2017-03-01T21:25:23Z</cp:lastPrinted>
  <dcterms:created xsi:type="dcterms:W3CDTF">2016-03-01T00:22:51Z</dcterms:created>
  <dcterms:modified xsi:type="dcterms:W3CDTF">2018-02-25T04:18:48Z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3" name="_NewReviewCycle">
    <vt:lpwstr/>
  </property>
</Properties>
</file>